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438" r:id="rId4"/>
    <p:sldId id="406" r:id="rId5"/>
    <p:sldId id="408" r:id="rId6"/>
    <p:sldId id="428" r:id="rId7"/>
    <p:sldId id="431" r:id="rId8"/>
    <p:sldId id="265" r:id="rId9"/>
    <p:sldId id="429" r:id="rId10"/>
    <p:sldId id="360" r:id="rId11"/>
    <p:sldId id="426" r:id="rId12"/>
    <p:sldId id="427" r:id="rId13"/>
    <p:sldId id="458" r:id="rId14"/>
    <p:sldId id="460" r:id="rId15"/>
    <p:sldId id="455" r:id="rId16"/>
    <p:sldId id="446" r:id="rId17"/>
    <p:sldId id="448" r:id="rId18"/>
    <p:sldId id="453" r:id="rId19"/>
    <p:sldId id="449" r:id="rId20"/>
    <p:sldId id="461" r:id="rId21"/>
    <p:sldId id="454" r:id="rId22"/>
    <p:sldId id="286" r:id="rId23"/>
    <p:sldId id="450" r:id="rId24"/>
    <p:sldId id="447" r:id="rId25"/>
    <p:sldId id="457" r:id="rId26"/>
    <p:sldId id="456" r:id="rId27"/>
    <p:sldId id="462" r:id="rId28"/>
    <p:sldId id="436" r:id="rId29"/>
    <p:sldId id="412" r:id="rId30"/>
    <p:sldId id="405" r:id="rId31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6D2"/>
    <a:srgbClr val="18BE02"/>
    <a:srgbClr val="BE022F"/>
    <a:srgbClr val="99FF99"/>
    <a:srgbClr val="FFFFCC"/>
    <a:srgbClr val="FFFF66"/>
    <a:srgbClr val="2630FA"/>
    <a:srgbClr val="66FFFF"/>
    <a:srgbClr val="E107B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7" autoAdjust="0"/>
    <p:restoredTop sz="85052" autoAdjust="0"/>
  </p:normalViewPr>
  <p:slideViewPr>
    <p:cSldViewPr>
      <p:cViewPr varScale="1">
        <p:scale>
          <a:sx n="115" d="100"/>
          <a:sy n="115" d="100"/>
        </p:scale>
        <p:origin x="14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823000419631679E-2"/>
          <c:y val="6.4061383059310556E-2"/>
          <c:w val="0.97433938995823155"/>
          <c:h val="0.839443492472130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685 382,1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00-4C20-ADFA-7FA01EB5A39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602 905,1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00-4C20-ADFA-7FA01EB5A3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616 761,5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900-4C20-ADFA-7FA01EB5A3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300 822,3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00-4C20-ADFA-7FA01EB5A39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370 480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00-4C20-ADFA-7FA01EB5A39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340 712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00-4C20-ADFA-7FA01EB5A399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2019 г. факт</c:v>
                </c:pt>
                <c:pt idx="1">
                  <c:v>2020 г.</c:v>
                </c:pt>
                <c:pt idx="2">
                  <c:v>2021 г. оценка</c:v>
                </c:pt>
                <c:pt idx="3">
                  <c:v>2022 г.</c:v>
                </c:pt>
                <c:pt idx="4">
                  <c:v>2023 г.</c:v>
                </c:pt>
                <c:pt idx="5">
                  <c:v>2024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685382.1</c:v>
                </c:pt>
                <c:pt idx="1">
                  <c:v>602905.1</c:v>
                </c:pt>
                <c:pt idx="2">
                  <c:v>616761.5</c:v>
                </c:pt>
                <c:pt idx="3">
                  <c:v>300822.3</c:v>
                </c:pt>
                <c:pt idx="4">
                  <c:v>370480</c:v>
                </c:pt>
                <c:pt idx="5">
                  <c:v>340712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F-416D-A152-7C39111A55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193 458,3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00-4C20-ADFA-7FA01EB5A39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256 244,9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00-4C20-ADFA-7FA01EB5A3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265 728,4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900-4C20-ADFA-7FA01EB5A3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245 902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00-4C20-ADFA-7FA01EB5A39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256 346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900-4C20-ADFA-7FA01EB5A39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266 687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900-4C20-ADFA-7FA01EB5A399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2019 г. факт</c:v>
                </c:pt>
                <c:pt idx="1">
                  <c:v>2020 г.</c:v>
                </c:pt>
                <c:pt idx="2">
                  <c:v>2021 г. оценка</c:v>
                </c:pt>
                <c:pt idx="3">
                  <c:v>2022 г.</c:v>
                </c:pt>
                <c:pt idx="4">
                  <c:v>2023 г.</c:v>
                </c:pt>
                <c:pt idx="5">
                  <c:v>2024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193458.3</c:v>
                </c:pt>
                <c:pt idx="1">
                  <c:v>256244.9</c:v>
                </c:pt>
                <c:pt idx="2">
                  <c:v>265728.40000000002</c:v>
                </c:pt>
                <c:pt idx="3">
                  <c:v>245902</c:v>
                </c:pt>
                <c:pt idx="4">
                  <c:v>256346</c:v>
                </c:pt>
                <c:pt idx="5">
                  <c:v>266687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BF-416D-A152-7C39111A55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Общие доходы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Lbls>
            <c:dLbl>
              <c:idx val="0"/>
              <c:layout>
                <c:manualLayout>
                  <c:x val="1.2648708083310168E-2"/>
                  <c:y val="-6.3515582489570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BF-416D-A152-7C39111A551E}"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2019 г. факт</c:v>
                </c:pt>
                <c:pt idx="1">
                  <c:v>2020 г.</c:v>
                </c:pt>
                <c:pt idx="2">
                  <c:v>2021 г. оценка</c:v>
                </c:pt>
                <c:pt idx="3">
                  <c:v>2022 г.</c:v>
                </c:pt>
                <c:pt idx="4">
                  <c:v>2023 г.</c:v>
                </c:pt>
                <c:pt idx="5">
                  <c:v>2024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878840.4</c:v>
                </c:pt>
                <c:pt idx="1">
                  <c:v>859150</c:v>
                </c:pt>
                <c:pt idx="2">
                  <c:v>896648.5</c:v>
                </c:pt>
                <c:pt idx="3">
                  <c:v>756010</c:v>
                </c:pt>
                <c:pt idx="4">
                  <c:v>626827</c:v>
                </c:pt>
                <c:pt idx="5">
                  <c:v>623571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BF-416D-A152-7C39111A55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5099520"/>
        <c:axId val="245781248"/>
        <c:axId val="0"/>
      </c:bar3DChart>
      <c:catAx>
        <c:axId val="24509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300" b="1" i="0" u="sng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45781248"/>
        <c:crosses val="autoZero"/>
        <c:auto val="1"/>
        <c:lblAlgn val="ctr"/>
        <c:lblOffset val="100"/>
        <c:noMultiLvlLbl val="0"/>
      </c:catAx>
      <c:valAx>
        <c:axId val="245781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50995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300" b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300" b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300" b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8064559537236456E-3"/>
          <c:y val="1.532706957055163E-3"/>
          <c:w val="0.90727423550013198"/>
          <c:h val="0.12906349691124222"/>
        </c:manualLayout>
      </c:layout>
      <c:overlay val="0"/>
      <c:txPr>
        <a:bodyPr/>
        <a:lstStyle/>
        <a:p>
          <a:pPr>
            <a:defRPr sz="23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2.4240982864832884E-2"/>
                  <c:y val="1.6512495084320438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собственные доходы; 256244,90; 29,8%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827349872073"/>
                      <c:h val="0.328491719614928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1.2419448829648721E-2"/>
                  <c:y val="-0.3848357678071043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безвозмездные поступления; 602905,10; 70,2%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35534165476046"/>
                      <c:h val="0.44925189088337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256244.9</c:v>
                </c:pt>
                <c:pt idx="1">
                  <c:v>602905.1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09E-4DB4-B8F0-7FE97B6EA68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09E-4DB4-B8F0-7FE97B6EA6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1689881679813359"/>
          <c:w val="0.84583333333333344"/>
          <c:h val="0.18310118320186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sng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5.1155180307007973E-3"/>
                  <c:y val="-1.326087224876248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9112685520913"/>
                      <c:h val="0.28649903097186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1.8260942510046297E-4"/>
                  <c:y val="-0.27929215977766136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77121638179445"/>
                      <c:h val="0.443652865730968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245902.5</c:v>
                </c:pt>
                <c:pt idx="1">
                  <c:v>510108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81689881679813359"/>
          <c:w val="0.84583333333333344"/>
          <c:h val="0.18310118320186647"/>
        </c:manualLayout>
      </c:layout>
      <c:overlay val="0"/>
      <c:txPr>
        <a:bodyPr/>
        <a:lstStyle/>
        <a:p>
          <a:pPr>
            <a:defRPr sz="2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8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2691382327209"/>
          <c:y val="3.3945756780402449E-4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ABF-4477-B91C-88E2A7E7744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109-41F8-8483-4884B376F0BE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109-41F8-8483-4884B376F0B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109-41F8-8483-4884B376F0BE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65E-41B4-8F49-6BDB3133B357}"/>
              </c:ext>
            </c:extLst>
          </c:dPt>
          <c:dLbls>
            <c:dLbl>
              <c:idx val="0"/>
              <c:layout>
                <c:manualLayout>
                  <c:x val="1.2750109361329833E-2"/>
                  <c:y val="-0.13288106877013681"/>
                </c:manualLayout>
              </c:layout>
              <c:tx>
                <c:rich>
                  <a:bodyPr/>
                  <a:lstStyle/>
                  <a:p>
                    <a:fld id="{292C7F27-87F4-4747-866A-E2F47938D5B6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81F1BD81-DA34-424B-9F46-F9DAF9051AA1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43755468066493"/>
                      <c:h val="0.1529695989851257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7.9162292213473314E-3"/>
                  <c:y val="3.2338945543518419E-2"/>
                </c:manualLayout>
              </c:layout>
              <c:tx>
                <c:rich>
                  <a:bodyPr/>
                  <a:lstStyle/>
                  <a:p>
                    <a:fld id="{7DD3BF15-6BE1-410B-AB85-176CA4FF9FD8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A2F420F3-3B7A-4EB2-A71E-79E5AB53CF8B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9.1395559930008752E-2"/>
                  <c:y val="4.81429066021088E-2"/>
                </c:manualLayout>
              </c:layout>
              <c:tx>
                <c:rich>
                  <a:bodyPr/>
                  <a:lstStyle/>
                  <a:p>
                    <a:fld id="{A3B38781-BB1C-406A-A0F8-F5A8569C87B3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918A1F6E-437F-447D-9245-C51531A121FD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95833333333332"/>
                      <c:h val="0.1523646920368021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BABF-4477-B91C-88E2A7E7744D}"/>
                </c:ext>
              </c:extLst>
            </c:dLbl>
            <c:dLbl>
              <c:idx val="3"/>
              <c:layout>
                <c:manualLayout>
                  <c:x val="-1.7628390201224794E-2"/>
                  <c:y val="-2.9561153411894803E-2"/>
                </c:manualLayout>
              </c:layout>
              <c:tx>
                <c:rich>
                  <a:bodyPr/>
                  <a:lstStyle/>
                  <a:p>
                    <a:fld id="{7D21DBE2-25BB-42EE-A5D6-42391566BF64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0616D20D-6137-4502-983C-F015E60FA25E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109-41F8-8483-4884B376F0B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09-41F8-8483-4884B376F0BE}"/>
                </c:ext>
              </c:extLst>
            </c:dLbl>
            <c:dLbl>
              <c:idx val="5"/>
              <c:layout>
                <c:manualLayout>
                  <c:x val="1.2499453193350831E-2"/>
                  <c:y val="-1.2760210105853872E-3"/>
                </c:manualLayout>
              </c:layout>
              <c:tx>
                <c:rich>
                  <a:bodyPr/>
                  <a:lstStyle/>
                  <a:p>
                    <a:fld id="{F5808F2D-2E71-459B-9F6A-1D9D0B4FD3F2}" type="PERCENTAGE">
                      <a:rPr lang="en-US"/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109-41F8-8483-4884B376F0B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9644594-49BE-47B7-B976-A8449E6A0007}" type="PERCENTAGE">
                      <a:rPr lang="ru-RU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65E-41B4-8F49-6BDB3133B35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Лист1!$A$2:$A$8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НДПИ</c:v>
                </c:pt>
                <c:pt idx="3">
                  <c:v>УПРОЩЕНКА</c:v>
                </c:pt>
                <c:pt idx="4">
                  <c:v>ПАТЕНТ</c:v>
                </c:pt>
                <c:pt idx="5">
                  <c:v>ГОС.ПОШЛИНА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0.79677708146821846</c:v>
                </c:pt>
                <c:pt idx="1">
                  <c:v>4.7308506621069467E-2</c:v>
                </c:pt>
                <c:pt idx="2">
                  <c:v>8.0420218340426078E-2</c:v>
                </c:pt>
                <c:pt idx="3">
                  <c:v>7.0008103968398766E-3</c:v>
                </c:pt>
                <c:pt idx="4">
                  <c:v>5.5157900096314176E-3</c:v>
                </c:pt>
                <c:pt idx="5">
                  <c:v>5.940081548833835E-3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Лист1!$C$2:$C$5</c15:f>
                <c15:dlblRangeCache>
                  <c:ptCount val="4"/>
                  <c:pt idx="0">
                    <c:v>187 790</c:v>
                  </c:pt>
                  <c:pt idx="1">
                    <c:v>11 150</c:v>
                  </c:pt>
                  <c:pt idx="2">
                    <c:v>18954</c:v>
                  </c:pt>
                  <c:pt idx="3">
                    <c:v>1650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D88-4634-9469-737DD753137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ED88-4634-9469-737DD753137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ED88-4634-9469-737DD753137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ED88-4634-9469-737DD753137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ED88-4634-9469-737DD753137D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ED88-4634-9469-737DD753137D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lt1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ED88-4634-9469-737DD75313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НДПИ</c:v>
                </c:pt>
                <c:pt idx="3">
                  <c:v>УПРОЩЕНКА</c:v>
                </c:pt>
                <c:pt idx="4">
                  <c:v>ПАТЕНТ</c:v>
                </c:pt>
                <c:pt idx="5">
                  <c:v>ГОС.ПОШЛИНА</c:v>
                </c:pt>
              </c:strCache>
            </c:str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187790</c:v>
                </c:pt>
                <c:pt idx="1">
                  <c:v>11150</c:v>
                </c:pt>
                <c:pt idx="2" formatCode="General">
                  <c:v>18954</c:v>
                </c:pt>
                <c:pt idx="3" formatCode="General">
                  <c:v>1650</c:v>
                </c:pt>
                <c:pt idx="4" formatCode="General">
                  <c:v>1300</c:v>
                </c:pt>
                <c:pt idx="5" formatCode="General">
                  <c:v>1400</c:v>
                </c:pt>
                <c:pt idx="6" formatCode="General">
                  <c:v>222274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68769797541875188"/>
          <c:w val="0.94027777777777777"/>
          <c:h val="0.28974316161253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2691382327209"/>
          <c:y val="3.3945756780402449E-4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plosion val="28"/>
            <c:extLst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8.5861046140008265E-2"/>
                  <c:y val="8.9631360404399535E-2"/>
                </c:manualLayout>
              </c:layout>
              <c:tx>
                <c:rich>
                  <a:bodyPr/>
                  <a:lstStyle/>
                  <a:p>
                    <a:fld id="{5FEDCBF4-16F7-4ADB-BF19-B81B6BEE7C30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1695D14C-E8E9-4B8E-A07E-5C9DAC9ADB0F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1.1528215223097011E-2"/>
                  <c:y val="-9.0724738594936474E-2"/>
                </c:manualLayout>
              </c:layout>
              <c:tx>
                <c:rich>
                  <a:bodyPr/>
                  <a:lstStyle/>
                  <a:p>
                    <a:fld id="{EC0F59AF-AF7F-4917-9FE0-194E81C50139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B577AEF7-7B58-44A0-A3C9-43316E1319EF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85EED28-15DF-4A9D-810C-0D7739C9E1B1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6B9C94DA-43B5-4AE7-B793-89D268DDD302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BABF-4477-B91C-88E2A7E7744D}"/>
                </c:ext>
              </c:extLst>
            </c:dLbl>
            <c:dLbl>
              <c:idx val="3"/>
              <c:layout>
                <c:manualLayout>
                  <c:x val="3.5149387576552983E-2"/>
                  <c:y val="1.9658183974390425E-2"/>
                </c:manualLayout>
              </c:layout>
              <c:tx>
                <c:rich>
                  <a:bodyPr/>
                  <a:lstStyle/>
                  <a:p>
                    <a:fld id="{70914E7F-8A62-4B3B-A9DE-4A258B975557}" type="CELLRANGE">
                      <a:rPr lang="en-US" baseline="0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B10DD91B-6A6A-4EC7-84C2-31F0ABD3BBD6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109-41F8-8483-4884B376F0B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09-41F8-8483-4884B376F0BE}"/>
                </c:ext>
              </c:extLst>
            </c:dLbl>
            <c:dLbl>
              <c:idx val="5"/>
              <c:layout>
                <c:manualLayout>
                  <c:x val="1.2499453193350831E-2"/>
                  <c:y val="-1.276021010585387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09-41F8-8483-4884B376F0BE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1"/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3.1427274308723011E-2</c:v>
                </c:pt>
                <c:pt idx="1">
                  <c:v>3.1821865440181257E-3</c:v>
                </c:pt>
                <c:pt idx="2">
                  <c:v>5.9280316691204864E-2</c:v>
                </c:pt>
                <c:pt idx="3">
                  <c:v>6.3643730880362515E-3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Лист1!$C$2:$C$5</c15:f>
                <c15:dlblRangeCache>
                  <c:ptCount val="4"/>
                  <c:pt idx="0">
                    <c:v>7 407</c:v>
                  </c:pt>
                  <c:pt idx="1">
                    <c:v>750</c:v>
                  </c:pt>
                  <c:pt idx="2">
                    <c:v>13971,6</c:v>
                  </c:pt>
                  <c:pt idx="3">
                    <c:v>1500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7407</c:v>
                </c:pt>
                <c:pt idx="1">
                  <c:v>750</c:v>
                </c:pt>
                <c:pt idx="2" formatCode="General">
                  <c:v>13971.6</c:v>
                </c:pt>
                <c:pt idx="3" formatCode="General">
                  <c:v>1500</c:v>
                </c:pt>
                <c:pt idx="4" formatCode="General">
                  <c:v>23628.6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71025683838746601"/>
          <c:w val="0.94027777777777777"/>
          <c:h val="0.28974316161253399"/>
        </c:manualLayout>
      </c:layout>
      <c:overlay val="0"/>
      <c:txPr>
        <a:bodyPr/>
        <a:lstStyle/>
        <a:p>
          <a:pPr>
            <a:defRPr sz="1600" b="1" i="1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explosion val="6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4.136290383572163E-2"/>
                  <c:y val="8.6126960089661239E-2"/>
                </c:manualLayout>
              </c:layout>
              <c:tx>
                <c:rich>
                  <a:bodyPr/>
                  <a:lstStyle/>
                  <a:p>
                    <a:fld id="{C7817F32-6CDA-418A-840B-8065C2BF39E8}" type="VALUE">
                      <a:rPr lang="en-US" u="sng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2"/>
              <c:layout>
                <c:manualLayout>
                  <c:x val="-0.10719328512965787"/>
                  <c:y val="0.17505410670086835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4.3892231265598582E-2"/>
                  <c:y val="7.050932562280652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-0.10974029445075728"/>
                  <c:y val="-0.17260551147534725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4.1373174505210497E-2"/>
                  <c:y val="6.183098348302630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2.4253252300863389E-2"/>
                  <c:y val="5.908497183542836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1.830746836400373E-2"/>
                  <c:y val="2.472792123918661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8"/>
              <c:layout>
                <c:manualLayout>
                  <c:x val="3.7262922603035833E-2"/>
                  <c:y val="-1.489699956641921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82-420C-82AA-8070EB7239E7}"/>
                </c:ext>
              </c:extLst>
            </c:dLbl>
            <c:dLbl>
              <c:idx val="10"/>
              <c:layout>
                <c:manualLayout>
                  <c:x val="-2.4568725251187896E-2"/>
                  <c:y val="1.232042074606800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782-420C-82AA-8070EB7239E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10" b="1" u="sng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</c:v>
                </c:pt>
                <c:pt idx="8">
                  <c:v>охрана окружаещей среды</c:v>
                </c:pt>
                <c:pt idx="9">
                  <c:v>межбюджетные трансферты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48554.400000000001</c:v>
                </c:pt>
                <c:pt idx="1">
                  <c:v>4721.6000000000004</c:v>
                </c:pt>
                <c:pt idx="2">
                  <c:v>28650.1</c:v>
                </c:pt>
                <c:pt idx="3">
                  <c:v>18023.5</c:v>
                </c:pt>
                <c:pt idx="4">
                  <c:v>580158.69999999995</c:v>
                </c:pt>
                <c:pt idx="5">
                  <c:v>46437.9</c:v>
                </c:pt>
                <c:pt idx="6">
                  <c:v>13315.3</c:v>
                </c:pt>
                <c:pt idx="7">
                  <c:v>782.3</c:v>
                </c:pt>
                <c:pt idx="8">
                  <c:v>2020.2</c:v>
                </c:pt>
                <c:pt idx="9">
                  <c:v>98404.9</c:v>
                </c:pt>
                <c:pt idx="10">
                  <c:v>2684.3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40682177094281"/>
          <c:y val="1.7737726345986569E-3"/>
          <c:w val="0.37357094262914681"/>
          <c:h val="0.99822622736540134"/>
        </c:manualLayout>
      </c:layout>
      <c:overlay val="0"/>
      <c:spPr>
        <a:noFill/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500" cap="all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explosion val="6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4.343760404807024E-2"/>
                  <c:y val="6.5347805417669172E-2"/>
                </c:manualLayout>
              </c:layout>
              <c:tx>
                <c:rich>
                  <a:bodyPr/>
                  <a:lstStyle/>
                  <a:p>
                    <a:fld id="{C7817F32-6CDA-418A-840B-8065C2BF39E8}" type="VALUE"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1"/>
              <c:layout>
                <c:manualLayout>
                  <c:x val="-3.6698923703523803E-2"/>
                  <c:y val="4.332208326023664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82-420C-82AA-8070EB7239E7}"/>
                </c:ext>
              </c:extLst>
            </c:dLbl>
            <c:dLbl>
              <c:idx val="2"/>
              <c:layout>
                <c:manualLayout>
                  <c:x val="-5.8569068375178182E-2"/>
                  <c:y val="5.112926433975281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5.0467470029984855E-2"/>
                  <c:y val="7.476950681776245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-0.12316455331157972"/>
                  <c:y val="-0.1692657577528698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3.4298057308574791E-2"/>
                  <c:y val="5.343351443133198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2.4419612863124041E-2"/>
                  <c:y val="4.19891632072616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-2.0230917754150569E-2"/>
                  <c:y val="3.9488051297446635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9"/>
              <c:layout>
                <c:manualLayout>
                  <c:x val="6.377019083712028E-2"/>
                  <c:y val="6.225529273065907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</c:v>
                </c:pt>
                <c:pt idx="8">
                  <c:v>обслуживание государственного долга</c:v>
                </c:pt>
                <c:pt idx="9">
                  <c:v>межбюджетные трансферты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50844.6</c:v>
                </c:pt>
                <c:pt idx="1">
                  <c:v>6841.7</c:v>
                </c:pt>
                <c:pt idx="2">
                  <c:v>42337.5</c:v>
                </c:pt>
                <c:pt idx="3">
                  <c:v>21422.7</c:v>
                </c:pt>
                <c:pt idx="4">
                  <c:v>601553</c:v>
                </c:pt>
                <c:pt idx="5">
                  <c:v>40279.800000000003</c:v>
                </c:pt>
                <c:pt idx="6">
                  <c:v>15137.4</c:v>
                </c:pt>
                <c:pt idx="7">
                  <c:v>500</c:v>
                </c:pt>
                <c:pt idx="8">
                  <c:v>0</c:v>
                </c:pt>
                <c:pt idx="9">
                  <c:v>97502.6</c:v>
                </c:pt>
                <c:pt idx="10">
                  <c:v>2755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195042170078886"/>
          <c:y val="8.7002478809483086E-3"/>
          <c:w val="0.3680495782992112"/>
          <c:h val="0.94981479646699829"/>
        </c:manualLayout>
      </c:layout>
      <c:overlay val="0"/>
      <c:spPr>
        <a:noFill/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500" cap="all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explosion val="6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1.4682418244649297E-2"/>
                  <c:y val="7.0675335339356146E-2"/>
                </c:manualLayout>
              </c:layout>
              <c:tx>
                <c:rich>
                  <a:bodyPr/>
                  <a:lstStyle/>
                  <a:p>
                    <a:fld id="{C7817F32-6CDA-418A-840B-8065C2BF39E8}" type="VALUE">
                      <a:rPr lang="en-US" sz="1600" u="sng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2"/>
              <c:layout>
                <c:manualLayout>
                  <c:x val="-0.13134645624805794"/>
                  <c:y val="0.1735752409626776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5.594839031647536E-2"/>
                  <c:y val="3.664054571403688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-4.532837496822064E-2"/>
                  <c:y val="-0.18235547127021065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6.6104191580116947E-2"/>
                  <c:y val="7.390760327670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1.7320340674758242E-2"/>
                  <c:y val="4.53166239809184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0.12924984228020453"/>
                  <c:y val="0.2025842502919278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9"/>
              <c:layout>
                <c:manualLayout>
                  <c:x val="9.3957742864944779E-2"/>
                  <c:y val="8.555503617772675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u="sng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</c:v>
                </c:pt>
                <c:pt idx="8">
                  <c:v>обслуживание государственного долга</c:v>
                </c:pt>
                <c:pt idx="9">
                  <c:v>межбюджетные трансферты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45347.8</c:v>
                </c:pt>
                <c:pt idx="1">
                  <c:v>5913</c:v>
                </c:pt>
                <c:pt idx="2">
                  <c:v>46947</c:v>
                </c:pt>
                <c:pt idx="3">
                  <c:v>4696.5</c:v>
                </c:pt>
                <c:pt idx="4">
                  <c:v>525521</c:v>
                </c:pt>
                <c:pt idx="5">
                  <c:v>38638</c:v>
                </c:pt>
                <c:pt idx="6">
                  <c:v>12885</c:v>
                </c:pt>
                <c:pt idx="7">
                  <c:v>300</c:v>
                </c:pt>
                <c:pt idx="8">
                  <c:v>12</c:v>
                </c:pt>
                <c:pt idx="9">
                  <c:v>69935</c:v>
                </c:pt>
                <c:pt idx="10">
                  <c:v>2560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5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406053144509"/>
          <c:y val="8.7002478809483086E-3"/>
          <c:w val="0.36553716537509062"/>
          <c:h val="0.96863406198290558"/>
        </c:manualLayout>
      </c:layout>
      <c:overlay val="0"/>
      <c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500" cap="all" baseline="0">
              <a:solidFill>
                <a:schemeClr val="tx1">
                  <a:alpha val="91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7318590617302682E-2"/>
          <c:w val="0.97986461067366581"/>
          <c:h val="0.78103686311277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9B3-4BA8-8ECA-DB673957E69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9B3-4BA8-8ECA-DB673957E69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9B3-4BA8-8ECA-DB673957E691}"/>
              </c:ext>
            </c:extLst>
          </c:dPt>
          <c:dLbls>
            <c:dLbl>
              <c:idx val="0"/>
              <c:layout>
                <c:manualLayout>
                  <c:x val="2.91666666666666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B3-4BA8-8ECA-DB673957E691}"/>
                </c:ext>
              </c:extLst>
            </c:dLbl>
            <c:dLbl>
              <c:idx val="1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B3-4BA8-8ECA-DB673957E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9766</c:v>
                </c:pt>
                <c:pt idx="1">
                  <c:v>9766</c:v>
                </c:pt>
                <c:pt idx="2">
                  <c:v>6511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B3-4BA8-8ECA-DB673957E6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247830400"/>
        <c:axId val="247837440"/>
        <c:axId val="0"/>
      </c:bar3DChart>
      <c:catAx>
        <c:axId val="247830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 i="1" u="none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47837440"/>
        <c:crosses val="autoZero"/>
        <c:auto val="1"/>
        <c:lblAlgn val="ctr"/>
        <c:lblOffset val="100"/>
        <c:noMultiLvlLbl val="0"/>
      </c:catAx>
      <c:valAx>
        <c:axId val="2478374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4783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73468941382318"/>
          <c:y val="7.5745250212477225E-4"/>
          <c:w val="0.1253744776054137"/>
          <c:h val="0.11939425429694804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A5D04-0545-45D1-8566-DA08D8BFD34C}" type="doc">
      <dgm:prSet loTypeId="urn:microsoft.com/office/officeart/2005/8/layout/cycle3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EF2218-5AF2-4410-8BC7-276BED66B6E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500363" y="-468"/>
          <a:ext cx="2824762" cy="634900"/>
        </a:xfrm>
        <a:prstGeom prst="roundRect">
          <a:avLst/>
        </a:prstGeom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муниципального района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808CE67-6715-4D95-AB79-9381A7AAADA8}" type="parTrans" cxnId="{5B4DAB15-1968-442D-AA84-46D6ABAE45E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4A335BF-BB1D-40D4-9319-5437CF8255B1}" type="sibTrans" cxnId="{5B4DAB15-1968-442D-AA84-46D6ABAE45E0}">
      <dgm:prSet/>
      <dgm:spPr>
        <a:xfrm>
          <a:off x="2792" y="1567"/>
          <a:ext cx="8182170" cy="4920747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B30197E-07E9-4D69-AF51-65F3777F39A5}">
      <dgm:prSet phldrT="[Текст]" custT="1"/>
      <dgm:spPr>
        <a:xfrm>
          <a:off x="5136528" y="741271"/>
          <a:ext cx="3093071" cy="6349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муниципального района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5BC2AA-05D0-41D0-97E7-A91BC3682B4F}" type="par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922F63D-D5F4-43B7-A21E-5F8BE1CD2C06}" type="sib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0B103CE-A9D7-4334-BAEF-BCE1F0D61CBA}">
      <dgm:prSet phldrT="[Текст]" custT="1"/>
      <dgm:spPr>
        <a:xfrm>
          <a:off x="4745023" y="1860167"/>
          <a:ext cx="3484576" cy="64437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A4780E3-0B6C-4C8C-A656-F734BFD79464}" type="par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120DB8E-CFA9-40FD-A4B2-E028B8703F7D}" type="sib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AB46D74-0D7C-4CE1-8543-716A0AC352B0}">
      <dgm:prSet phldrT="[Текст]" custT="1"/>
      <dgm:spPr>
        <a:xfrm>
          <a:off x="5064670" y="3002856"/>
          <a:ext cx="3164929" cy="7044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муниципального района «БАЛЕЙСКИЙ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8EAC26-9350-4377-87CE-180FF9082E3F}" type="par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2C01916-5B5C-4DB5-AE4E-E15699360CA0}" type="sib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F7F9E6D-F574-467E-952D-BB0B35AE23E7}">
      <dgm:prSet phldrT="[Текст]" custT="1"/>
      <dgm:spPr>
        <a:xfrm>
          <a:off x="4467781" y="4063622"/>
          <a:ext cx="3343235" cy="64352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32B3CC-F2A0-4A44-8722-56BD33A38AA5}" type="par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D846B5C-682D-4608-830C-5F0DA44F8BE6}" type="sib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0C5819-1C83-4A4A-BC5D-FCE60CE17A8F}">
      <dgm:prSet phldrT="[Текст]" custT="1"/>
      <dgm:spPr>
        <a:xfrm>
          <a:off x="0" y="753251"/>
          <a:ext cx="2969291" cy="634900"/>
        </a:xfrm>
        <a:prstGeom prst="roundRect">
          <a:avLst/>
        </a:prstGeom>
        <a:solidFill>
          <a:srgbClr val="99FF66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муниципального района «Балейский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DD1601-1B76-4DE4-8B51-50C8922597C9}" type="par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50B2886-05C4-49D4-BCB8-E0D987F36BE2}" type="sib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A96D21E-B6BB-44DE-938F-C66F85E62C48}">
      <dgm:prSet phldrT="[Текст]" custT="1"/>
      <dgm:spPr>
        <a:xfrm>
          <a:off x="573547" y="4067979"/>
          <a:ext cx="2907870" cy="639173"/>
        </a:xfrm>
        <a:prstGeom prst="roundRect">
          <a:avLst/>
        </a:prstGeom>
        <a:solidFill>
          <a:srgbClr val="FFFF00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FA5E200-2259-49D0-8945-20D04D1B659A}" type="par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670BCA8-1A58-44BE-8114-5522050CEEF9}" type="sib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51CEA1-0865-429F-B3EC-FD6B2B130121}">
      <dgm:prSet phldrT="[Текст]" custT="1"/>
      <dgm:spPr>
        <a:xfrm>
          <a:off x="0" y="3047766"/>
          <a:ext cx="3620762" cy="7500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2201D02-65E9-4E3B-9058-73977B04FA21}" type="par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BE97034-3810-45A1-9AAA-8FE7DDEC80FE}" type="sib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5C31AA1-BACD-4FAD-AAD6-1EA24F327497}">
      <dgm:prSet phldrT="[Текст]" custT="1"/>
      <dgm:spPr>
        <a:xfrm>
          <a:off x="0" y="1845027"/>
          <a:ext cx="2944085" cy="6349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6B9101-EB35-466E-8CD9-30FBB37875B1}" type="par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DDB3DFD-C0FB-4D97-8A32-05F4FB333E1A}" type="sib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4CA037B-1478-4A4F-88FD-1593D8F7BAFD}" type="pres">
      <dgm:prSet presAssocID="{615A5D04-0545-45D1-8566-DA08D8BFD3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45FCE-837B-4E44-9FC8-4B86C20F188F}" type="pres">
      <dgm:prSet presAssocID="{615A5D04-0545-45D1-8566-DA08D8BFD34C}" presName="cycle" presStyleCnt="0"/>
      <dgm:spPr/>
      <dgm:t>
        <a:bodyPr/>
        <a:lstStyle/>
        <a:p>
          <a:endParaRPr lang="ru-RU"/>
        </a:p>
      </dgm:t>
    </dgm:pt>
    <dgm:pt modelId="{D1561EB6-77E7-4B05-821E-273BD11E98EB}" type="pres">
      <dgm:prSet presAssocID="{FEEF2218-5AF2-4410-8BC7-276BED66B6EE}" presName="nodeFirstNode" presStyleLbl="node1" presStyleIdx="0" presStyleCnt="9" custScaleX="222457" custScaleY="132506" custRadScaleRad="97488" custRadScaleInc="-8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FEBE-E988-41CA-90D7-8766331D4B48}" type="pres">
      <dgm:prSet presAssocID="{34A335BF-BB1D-40D4-9319-5437CF8255B1}" presName="sibTransFirstNode" presStyleLbl="bgShp" presStyleIdx="0" presStyleCnt="1" custScaleX="166279" custLinFactNeighborX="3681" custLinFactNeighborY="9781"/>
      <dgm:spPr/>
      <dgm:t>
        <a:bodyPr/>
        <a:lstStyle/>
        <a:p>
          <a:endParaRPr lang="ru-RU"/>
        </a:p>
      </dgm:t>
    </dgm:pt>
    <dgm:pt modelId="{2C16F276-D199-4AD5-ACCC-D12E00631E79}" type="pres">
      <dgm:prSet presAssocID="{EB30197E-07E9-4D69-AF51-65F3777F39A5}" presName="nodeFollowingNodes" presStyleLbl="node1" presStyleIdx="1" presStyleCnt="9" custScaleX="282942" custScaleY="132506" custRadScaleRad="119300" custRadScaleInc="5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D026-9254-43C2-BBB7-A19AAFB7BFDE}" type="pres">
      <dgm:prSet presAssocID="{60B103CE-A9D7-4334-BAEF-BCE1F0D61CBA}" presName="nodeFollowingNodes" presStyleLbl="node1" presStyleIdx="2" presStyleCnt="9" custScaleX="311717" custScaleY="134483" custRadScaleRad="98842" custRadScaleInc="14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052AF-D30D-4106-8E61-D97853A120C3}" type="pres">
      <dgm:prSet presAssocID="{AAB46D74-0D7C-4CE1-8543-716A0AC352B0}" presName="nodeFollowingNodes" presStyleLbl="node1" presStyleIdx="3" presStyleCnt="9" custScaleX="298918" custScaleY="147021" custRadScaleRad="106727" custRadScaleInc="-17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8BAF5-6A56-49D5-AE26-0D66F811E09B}" type="pres">
      <dgm:prSet presAssocID="{7F7F9E6D-F574-467E-952D-BB0B35AE23E7}" presName="nodeFollowingNodes" presStyleLbl="node1" presStyleIdx="4" presStyleCnt="9" custScaleX="263288" custScaleY="164748" custRadScaleRad="139571" custRadScaleInc="-72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23E67-DFA9-4333-AC9D-2FD9248720A4}" type="pres">
      <dgm:prSet presAssocID="{DA96D21E-B6BB-44DE-938F-C66F85E62C48}" presName="nodeFollowingNodes" presStyleLbl="node1" presStyleIdx="5" presStyleCnt="9" custScaleX="229002" custScaleY="133398" custRadScaleRad="135614" custRadScaleInc="68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7DA41-EE35-43D6-97EA-9F211E96BB40}" type="pres">
      <dgm:prSet presAssocID="{2551CEA1-0865-429F-B3EC-FD6B2B130121}" presName="nodeFollowingNodes" presStyleLbl="node1" presStyleIdx="6" presStyleCnt="9" custScaleX="285144" custScaleY="156532" custRadScaleRad="105650" custRadScaleInc="19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E2F17-58EA-4C98-A235-DEA160BBD16B}" type="pres">
      <dgm:prSet presAssocID="{05C31AA1-BACD-4FAD-AAD6-1EA24F327497}" presName="nodeFollowingNodes" presStyleLbl="node1" presStyleIdx="7" presStyleCnt="9" custScaleX="303389" custScaleY="132506" custRadScaleRad="98967" custRadScaleInc="-1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99471-F451-4D37-8FD9-CD2ED93E1593}" type="pres">
      <dgm:prSet presAssocID="{250C5819-1C83-4A4A-BC5D-FCE60CE17A8F}" presName="nodeFollowingNodes" presStyleLbl="node1" presStyleIdx="8" presStyleCnt="9" custScaleX="292690" custScaleY="132506" custRadScaleRad="114780" custRadScaleInc="-49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401AA-9399-4442-B32C-7584162BD767}" type="presOf" srcId="{FEEF2218-5AF2-4410-8BC7-276BED66B6EE}" destId="{D1561EB6-77E7-4B05-821E-273BD11E98EB}" srcOrd="0" destOrd="0" presId="urn:microsoft.com/office/officeart/2005/8/layout/cycle3"/>
    <dgm:cxn modelId="{53F656C7-3DE4-4FAF-82C6-A8D72E0DD2FB}" type="presOf" srcId="{2551CEA1-0865-429F-B3EC-FD6B2B130121}" destId="{E027DA41-EE35-43D6-97EA-9F211E96BB40}" srcOrd="0" destOrd="0" presId="urn:microsoft.com/office/officeart/2005/8/layout/cycle3"/>
    <dgm:cxn modelId="{BC7475F5-71DF-4B1B-9A4B-378478AF7B50}" type="presOf" srcId="{250C5819-1C83-4A4A-BC5D-FCE60CE17A8F}" destId="{11A99471-F451-4D37-8FD9-CD2ED93E1593}" srcOrd="0" destOrd="0" presId="urn:microsoft.com/office/officeart/2005/8/layout/cycle3"/>
    <dgm:cxn modelId="{38E90938-C4EA-49A3-9F97-A014FA9FDA61}" type="presOf" srcId="{615A5D04-0545-45D1-8566-DA08D8BFD34C}" destId="{54CA037B-1478-4A4F-88FD-1593D8F7BAFD}" srcOrd="0" destOrd="0" presId="urn:microsoft.com/office/officeart/2005/8/layout/cycle3"/>
    <dgm:cxn modelId="{ABF6394C-B7CC-483A-97B1-F2C8085F6163}" srcId="{615A5D04-0545-45D1-8566-DA08D8BFD34C}" destId="{05C31AA1-BACD-4FAD-AAD6-1EA24F327497}" srcOrd="7" destOrd="0" parTransId="{E66B9101-EB35-466E-8CD9-30FBB37875B1}" sibTransId="{FDDB3DFD-C0FB-4D97-8A32-05F4FB333E1A}"/>
    <dgm:cxn modelId="{EB836AF6-32F1-4622-80DD-1061809771CC}" type="presOf" srcId="{60B103CE-A9D7-4334-BAEF-BCE1F0D61CBA}" destId="{209DD026-9254-43C2-BBB7-A19AAFB7BFDE}" srcOrd="0" destOrd="0" presId="urn:microsoft.com/office/officeart/2005/8/layout/cycle3"/>
    <dgm:cxn modelId="{0D48A0BF-F6A1-484C-B561-F228626B79B1}" srcId="{615A5D04-0545-45D1-8566-DA08D8BFD34C}" destId="{60B103CE-A9D7-4334-BAEF-BCE1F0D61CBA}" srcOrd="2" destOrd="0" parTransId="{8A4780E3-0B6C-4C8C-A656-F734BFD79464}" sibTransId="{6120DB8E-CFA9-40FD-A4B2-E028B8703F7D}"/>
    <dgm:cxn modelId="{26BADA5F-AC27-4888-9086-D1187B2E28A8}" srcId="{615A5D04-0545-45D1-8566-DA08D8BFD34C}" destId="{AAB46D74-0D7C-4CE1-8543-716A0AC352B0}" srcOrd="3" destOrd="0" parTransId="{918EAC26-9350-4377-87CE-180FF9082E3F}" sibTransId="{F2C01916-5B5C-4DB5-AE4E-E15699360CA0}"/>
    <dgm:cxn modelId="{4414E7D0-735F-4CA4-A2E1-69B3526BA773}" srcId="{615A5D04-0545-45D1-8566-DA08D8BFD34C}" destId="{2551CEA1-0865-429F-B3EC-FD6B2B130121}" srcOrd="6" destOrd="0" parTransId="{52201D02-65E9-4E3B-9058-73977B04FA21}" sibTransId="{2BE97034-3810-45A1-9AAA-8FE7DDEC80FE}"/>
    <dgm:cxn modelId="{5C4073FB-DA36-4FD2-ABDD-67A37800A1B6}" type="presOf" srcId="{EB30197E-07E9-4D69-AF51-65F3777F39A5}" destId="{2C16F276-D199-4AD5-ACCC-D12E00631E79}" srcOrd="0" destOrd="0" presId="urn:microsoft.com/office/officeart/2005/8/layout/cycle3"/>
    <dgm:cxn modelId="{D614C314-44CD-4E23-A614-EB57133AA8F3}" type="presOf" srcId="{05C31AA1-BACD-4FAD-AAD6-1EA24F327497}" destId="{83AE2F17-58EA-4C98-A235-DEA160BBD16B}" srcOrd="0" destOrd="0" presId="urn:microsoft.com/office/officeart/2005/8/layout/cycle3"/>
    <dgm:cxn modelId="{90DBCF16-C8CC-405E-A268-6AA9BDB951B5}" type="presOf" srcId="{DA96D21E-B6BB-44DE-938F-C66F85E62C48}" destId="{95D23E67-DFA9-4333-AC9D-2FD9248720A4}" srcOrd="0" destOrd="0" presId="urn:microsoft.com/office/officeart/2005/8/layout/cycle3"/>
    <dgm:cxn modelId="{124D15C8-1098-43DE-87B6-3907896028F7}" type="presOf" srcId="{7F7F9E6D-F574-467E-952D-BB0B35AE23E7}" destId="{21D8BAF5-6A56-49D5-AE26-0D66F811E09B}" srcOrd="0" destOrd="0" presId="urn:microsoft.com/office/officeart/2005/8/layout/cycle3"/>
    <dgm:cxn modelId="{24D450B5-E544-4993-8CCC-62CDEC844A70}" srcId="{615A5D04-0545-45D1-8566-DA08D8BFD34C}" destId="{7F7F9E6D-F574-467E-952D-BB0B35AE23E7}" srcOrd="4" destOrd="0" parTransId="{4B32B3CC-F2A0-4A44-8722-56BD33A38AA5}" sibTransId="{1D846B5C-682D-4608-830C-5F0DA44F8BE6}"/>
    <dgm:cxn modelId="{6627E397-3532-4544-B2B5-32DD8D5FDBD0}" srcId="{615A5D04-0545-45D1-8566-DA08D8BFD34C}" destId="{250C5819-1C83-4A4A-BC5D-FCE60CE17A8F}" srcOrd="8" destOrd="0" parTransId="{F2DD1601-1B76-4DE4-8B51-50C8922597C9}" sibTransId="{A50B2886-05C4-49D4-BCB8-E0D987F36BE2}"/>
    <dgm:cxn modelId="{907DF811-3E09-4B5C-98EC-7496E9A98BE7}" srcId="{615A5D04-0545-45D1-8566-DA08D8BFD34C}" destId="{EB30197E-07E9-4D69-AF51-65F3777F39A5}" srcOrd="1" destOrd="0" parTransId="{745BC2AA-05D0-41D0-97E7-A91BC3682B4F}" sibTransId="{7922F63D-D5F4-43B7-A21E-5F8BE1CD2C06}"/>
    <dgm:cxn modelId="{9741653F-11D1-49F2-BAAA-18519B8BAA52}" srcId="{615A5D04-0545-45D1-8566-DA08D8BFD34C}" destId="{DA96D21E-B6BB-44DE-938F-C66F85E62C48}" srcOrd="5" destOrd="0" parTransId="{0FA5E200-2259-49D0-8945-20D04D1B659A}" sibTransId="{B670BCA8-1A58-44BE-8114-5522050CEEF9}"/>
    <dgm:cxn modelId="{AE0E6291-5EF3-41CD-82C6-BA5D585C3E4E}" type="presOf" srcId="{AAB46D74-0D7C-4CE1-8543-716A0AC352B0}" destId="{B77052AF-D30D-4106-8E61-D97853A120C3}" srcOrd="0" destOrd="0" presId="urn:microsoft.com/office/officeart/2005/8/layout/cycle3"/>
    <dgm:cxn modelId="{5B4DAB15-1968-442D-AA84-46D6ABAE45E0}" srcId="{615A5D04-0545-45D1-8566-DA08D8BFD34C}" destId="{FEEF2218-5AF2-4410-8BC7-276BED66B6EE}" srcOrd="0" destOrd="0" parTransId="{4808CE67-6715-4D95-AB79-9381A7AAADA8}" sibTransId="{34A335BF-BB1D-40D4-9319-5437CF8255B1}"/>
    <dgm:cxn modelId="{9ECDB599-FF21-4D69-9B90-ADC95E667ADB}" type="presOf" srcId="{34A335BF-BB1D-40D4-9319-5437CF8255B1}" destId="{7EEEFEBE-E988-41CA-90D7-8766331D4B48}" srcOrd="0" destOrd="0" presId="urn:microsoft.com/office/officeart/2005/8/layout/cycle3"/>
    <dgm:cxn modelId="{A669F128-28CC-4A73-BE0B-B1D35793CC96}" type="presParOf" srcId="{54CA037B-1478-4A4F-88FD-1593D8F7BAFD}" destId="{52445FCE-837B-4E44-9FC8-4B86C20F188F}" srcOrd="0" destOrd="0" presId="urn:microsoft.com/office/officeart/2005/8/layout/cycle3"/>
    <dgm:cxn modelId="{E0B2F137-B617-436D-8893-E69296AFF276}" type="presParOf" srcId="{52445FCE-837B-4E44-9FC8-4B86C20F188F}" destId="{D1561EB6-77E7-4B05-821E-273BD11E98EB}" srcOrd="0" destOrd="0" presId="urn:microsoft.com/office/officeart/2005/8/layout/cycle3"/>
    <dgm:cxn modelId="{9056784A-8D7D-45F5-9766-0FD1A5103FD9}" type="presParOf" srcId="{52445FCE-837B-4E44-9FC8-4B86C20F188F}" destId="{7EEEFEBE-E988-41CA-90D7-8766331D4B48}" srcOrd="1" destOrd="0" presId="urn:microsoft.com/office/officeart/2005/8/layout/cycle3"/>
    <dgm:cxn modelId="{3CD69163-6ACD-4279-A56C-8F2E7113472D}" type="presParOf" srcId="{52445FCE-837B-4E44-9FC8-4B86C20F188F}" destId="{2C16F276-D199-4AD5-ACCC-D12E00631E79}" srcOrd="2" destOrd="0" presId="urn:microsoft.com/office/officeart/2005/8/layout/cycle3"/>
    <dgm:cxn modelId="{493FED84-0FC2-49A2-AC1D-693E7EEC00B6}" type="presParOf" srcId="{52445FCE-837B-4E44-9FC8-4B86C20F188F}" destId="{209DD026-9254-43C2-BBB7-A19AAFB7BFDE}" srcOrd="3" destOrd="0" presId="urn:microsoft.com/office/officeart/2005/8/layout/cycle3"/>
    <dgm:cxn modelId="{52DA6427-3145-4C4B-8C6B-CBC0BFDDD783}" type="presParOf" srcId="{52445FCE-837B-4E44-9FC8-4B86C20F188F}" destId="{B77052AF-D30D-4106-8E61-D97853A120C3}" srcOrd="4" destOrd="0" presId="urn:microsoft.com/office/officeart/2005/8/layout/cycle3"/>
    <dgm:cxn modelId="{5CCC56E7-3CA3-45C0-99D2-01F34750CD1C}" type="presParOf" srcId="{52445FCE-837B-4E44-9FC8-4B86C20F188F}" destId="{21D8BAF5-6A56-49D5-AE26-0D66F811E09B}" srcOrd="5" destOrd="0" presId="urn:microsoft.com/office/officeart/2005/8/layout/cycle3"/>
    <dgm:cxn modelId="{2AD55BE5-ECEE-46D7-92B7-1874808C3B2C}" type="presParOf" srcId="{52445FCE-837B-4E44-9FC8-4B86C20F188F}" destId="{95D23E67-DFA9-4333-AC9D-2FD9248720A4}" srcOrd="6" destOrd="0" presId="urn:microsoft.com/office/officeart/2005/8/layout/cycle3"/>
    <dgm:cxn modelId="{CB19199F-330C-453B-9B21-2419238EF4BF}" type="presParOf" srcId="{52445FCE-837B-4E44-9FC8-4B86C20F188F}" destId="{E027DA41-EE35-43D6-97EA-9F211E96BB40}" srcOrd="7" destOrd="0" presId="urn:microsoft.com/office/officeart/2005/8/layout/cycle3"/>
    <dgm:cxn modelId="{DB4675B2-1AB8-4EEA-A3C9-F024F1777D95}" type="presParOf" srcId="{52445FCE-837B-4E44-9FC8-4B86C20F188F}" destId="{83AE2F17-58EA-4C98-A235-DEA160BBD16B}" srcOrd="8" destOrd="0" presId="urn:microsoft.com/office/officeart/2005/8/layout/cycle3"/>
    <dgm:cxn modelId="{410FD8E1-722D-4508-B95F-1C8F68BABA5B}" type="presParOf" srcId="{52445FCE-837B-4E44-9FC8-4B86C20F188F}" destId="{11A99471-F451-4D37-8FD9-CD2ED93E1593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EFEBE-E988-41CA-90D7-8766331D4B48}">
      <dsp:nvSpPr>
        <dsp:cNvPr id="0" name=""/>
        <dsp:cNvSpPr/>
      </dsp:nvSpPr>
      <dsp:spPr>
        <a:xfrm>
          <a:off x="-136911" y="5426"/>
          <a:ext cx="9300815" cy="5593499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1561EB6-77E7-4B05-821E-273BD11E98EB}">
      <dsp:nvSpPr>
        <dsp:cNvPr id="0" name=""/>
        <dsp:cNvSpPr/>
      </dsp:nvSpPr>
      <dsp:spPr>
        <a:xfrm>
          <a:off x="2695172" y="-110334"/>
          <a:ext cx="3224855" cy="960438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муниципального района «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42057" y="-63449"/>
        <a:ext cx="3131085" cy="866668"/>
      </dsp:txXfrm>
    </dsp:sp>
    <dsp:sp modelId="{2C16F276-D199-4AD5-ACCC-D12E00631E79}">
      <dsp:nvSpPr>
        <dsp:cNvPr id="0" name=""/>
        <dsp:cNvSpPr/>
      </dsp:nvSpPr>
      <dsp:spPr>
        <a:xfrm>
          <a:off x="4827302" y="753697"/>
          <a:ext cx="4101677" cy="960438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муниципального района «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74187" y="800582"/>
        <a:ext cx="4007907" cy="866668"/>
      </dsp:txXfrm>
    </dsp:sp>
    <dsp:sp modelId="{209DD026-9254-43C2-BBB7-A19AAFB7BFDE}">
      <dsp:nvSpPr>
        <dsp:cNvPr id="0" name=""/>
        <dsp:cNvSpPr/>
      </dsp:nvSpPr>
      <dsp:spPr>
        <a:xfrm>
          <a:off x="4523945" y="2002902"/>
          <a:ext cx="4518815" cy="97476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571529" y="2050486"/>
        <a:ext cx="4423647" cy="879600"/>
      </dsp:txXfrm>
    </dsp:sp>
    <dsp:sp modelId="{B77052AF-D30D-4106-8E61-D97853A120C3}">
      <dsp:nvSpPr>
        <dsp:cNvPr id="0" name=""/>
        <dsp:cNvSpPr/>
      </dsp:nvSpPr>
      <dsp:spPr>
        <a:xfrm>
          <a:off x="4595708" y="3189067"/>
          <a:ext cx="4333274" cy="10656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муниципального района «БАЛЕЙСКИЙ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47729" y="3241088"/>
        <a:ext cx="4229232" cy="961605"/>
      </dsp:txXfrm>
    </dsp:sp>
    <dsp:sp modelId="{21D8BAF5-6A56-49D5-AE26-0D66F811E09B}">
      <dsp:nvSpPr>
        <dsp:cNvPr id="0" name=""/>
        <dsp:cNvSpPr/>
      </dsp:nvSpPr>
      <dsp:spPr>
        <a:xfrm>
          <a:off x="4930289" y="4336167"/>
          <a:ext cx="3816763" cy="1194137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района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88582" y="4394460"/>
        <a:ext cx="3700177" cy="1077551"/>
      </dsp:txXfrm>
    </dsp:sp>
    <dsp:sp modelId="{95D23E67-DFA9-4333-AC9D-2FD9248720A4}">
      <dsp:nvSpPr>
        <dsp:cNvPr id="0" name=""/>
        <dsp:cNvSpPr/>
      </dsp:nvSpPr>
      <dsp:spPr>
        <a:xfrm>
          <a:off x="504715" y="4449784"/>
          <a:ext cx="3319734" cy="966904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района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1915" y="4496984"/>
        <a:ext cx="3225334" cy="872504"/>
      </dsp:txXfrm>
    </dsp:sp>
    <dsp:sp modelId="{E027DA41-EE35-43D6-97EA-9F211E96BB40}">
      <dsp:nvSpPr>
        <dsp:cNvPr id="0" name=""/>
        <dsp:cNvSpPr/>
      </dsp:nvSpPr>
      <dsp:spPr>
        <a:xfrm>
          <a:off x="47545" y="3108594"/>
          <a:ext cx="4133599" cy="1134585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района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2931" y="3163980"/>
        <a:ext cx="4022827" cy="1023813"/>
      </dsp:txXfrm>
    </dsp:sp>
    <dsp:sp modelId="{83AE2F17-58EA-4C98-A235-DEA160BBD16B}">
      <dsp:nvSpPr>
        <dsp:cNvPr id="0" name=""/>
        <dsp:cNvSpPr/>
      </dsp:nvSpPr>
      <dsp:spPr>
        <a:xfrm>
          <a:off x="-113777" y="1977837"/>
          <a:ext cx="4398088" cy="96043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«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66892" y="2024722"/>
        <a:ext cx="4304318" cy="866668"/>
      </dsp:txXfrm>
    </dsp:sp>
    <dsp:sp modelId="{11A99471-F451-4D37-8FD9-CD2ED93E1593}">
      <dsp:nvSpPr>
        <dsp:cNvPr id="0" name=""/>
        <dsp:cNvSpPr/>
      </dsp:nvSpPr>
      <dsp:spPr>
        <a:xfrm>
          <a:off x="9" y="746436"/>
          <a:ext cx="4242990" cy="960438"/>
        </a:xfrm>
        <a:prstGeom prst="roundRect">
          <a:avLst/>
        </a:prstGeom>
        <a:solidFill>
          <a:srgbClr val="99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муниципального района «Балейский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894" y="793321"/>
        <a:ext cx="4149220" cy="866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0.01176</cdr:x>
      <cdr:y>0.38372</cdr:y>
    </cdr:from>
    <cdr:to>
      <cdr:x>0.18101</cdr:x>
      <cdr:y>0.58109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>
          <a:off x="107504" y="2376264"/>
          <a:ext cx="1547664" cy="122224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1">
            <a:lumMod val="40000"/>
            <a:lumOff val="60000"/>
            <a:alpha val="55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203200" dist="152400" dir="1980000" algn="tl" rotWithShape="0">
            <a:prstClr val="black">
              <a:alpha val="32000"/>
            </a:prstClr>
          </a:outerShd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/>
            <a:t>Всего</a:t>
          </a:r>
        </a:p>
        <a:p xmlns:a="http://schemas.openxmlformats.org/drawingml/2006/main">
          <a:pPr algn="ctr"/>
          <a:r>
            <a:rPr lang="ru-RU" dirty="0" smtClean="0"/>
            <a:t>222 274  </a:t>
          </a:r>
          <a:r>
            <a:rPr lang="ru-RU" dirty="0" err="1" smtClean="0"/>
            <a:t>тыс.руб</a:t>
          </a:r>
          <a:endParaRPr lang="ru-RU" dirty="0"/>
        </a:p>
      </cdr:txBody>
    </cdr:sp>
  </cdr:relSizeAnchor>
  <cdr:relSizeAnchor xmlns:cdr="http://schemas.openxmlformats.org/drawingml/2006/chartDrawing">
    <cdr:from>
      <cdr:x>0.76798</cdr:x>
      <cdr:y>0.30233</cdr:y>
    </cdr:from>
    <cdr:to>
      <cdr:x>1</cdr:x>
      <cdr:y>0.58257</cdr:y>
    </cdr:to>
    <cdr:pic>
      <cdr:nvPicPr>
        <cdr:cNvPr id="4" name="Picture 6" descr="C:\Documents and Settings\Savina\Рабочий стол\Яна Савина\Савина (работа)\СЛАЙДЫ 2013\Бюджет для граждан 2016\картинки\image126791128.jpg"/>
        <cdr:cNvPicPr>
          <a:picLocks xmlns:a="http://schemas.openxmlformats.org/drawingml/2006/main" noGrp="1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022409" y="1872208"/>
          <a:ext cx="2121591" cy="17354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>
          <a:softEdge rad="1270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0.01176</cdr:x>
      <cdr:y>0.34884</cdr:y>
    </cdr:from>
    <cdr:to>
      <cdr:x>0.18101</cdr:x>
      <cdr:y>0.61628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>
          <a:off x="107504" y="2160240"/>
          <a:ext cx="1547622" cy="1656184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1">
            <a:lumMod val="40000"/>
            <a:lumOff val="60000"/>
            <a:alpha val="55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203200" dist="152400" dir="1980000" algn="tl" rotWithShape="0">
            <a:prstClr val="black">
              <a:alpha val="32000"/>
            </a:prstClr>
          </a:outerShd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</a:t>
          </a:r>
        </a:p>
        <a:p xmlns:a="http://schemas.openxmlformats.org/drawingml/2006/main"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23628,6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0.752</cdr:x>
      <cdr:y>0.08032</cdr:y>
    </cdr:from>
    <cdr:to>
      <cdr:x>1</cdr:x>
      <cdr:y>0.31395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876256" y="497386"/>
          <a:ext cx="2267744" cy="144682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625" cy="34026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1"/>
            <a:ext cx="4302625" cy="34026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12FB8D11-C977-463E-AF02-8E0E09EE500B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456324"/>
            <a:ext cx="4302625" cy="34026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D485B497-2A20-4CC1-9CB2-17383044A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7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8"/>
            <a:ext cx="7941310" cy="3058954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0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0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68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20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0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92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4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79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00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0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7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63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90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25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54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20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30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92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E36EDC7-8922-4DE1-9A91-20789990A4C8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098" y="4797152"/>
            <a:ext cx="8640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основании:</a:t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"БАЛЕЙСКИЙ РАЙОН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МУНИЦИПАЛЬНОГО РАЙОНА "БАЛЕЙСКИЙ РАЙОН" на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0"/>
            <a:ext cx="62270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 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район </a:t>
            </a:r>
          </a:p>
          <a:p>
            <a:pPr lvl="0" algn="ctr"/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«БАЛЕЙСКИЙ РАЙОН»</a:t>
            </a:r>
            <a:endParaRPr lang="ru-RU" sz="36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2348880"/>
            <a:ext cx="547260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54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Бале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8" y="206337"/>
            <a:ext cx="2088654" cy="202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44824"/>
            <a:ext cx="316733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7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116632"/>
            <a:ext cx="8892480" cy="845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</a:t>
            </a:r>
          </a:p>
          <a:p>
            <a:r>
              <a:rPr lang="ru-RU" sz="28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муниципального района «Балейский район»</a:t>
            </a:r>
            <a:endParaRPr lang="ru-RU" sz="2800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73974153"/>
              </p:ext>
            </p:extLst>
          </p:nvPr>
        </p:nvGraphicFramePr>
        <p:xfrm>
          <a:off x="14011" y="842933"/>
          <a:ext cx="9036496" cy="599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72200" y="155679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341172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3307"/>
            <a:ext cx="8208912" cy="89645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«Балейский район»</a:t>
            </a:r>
            <a:endParaRPr lang="ru-RU" sz="2400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gray">
          <a:xfrm flipH="1">
            <a:off x="2699791" y="1018780"/>
            <a:ext cx="5436872" cy="1864109"/>
          </a:xfrm>
          <a:prstGeom prst="homePlate">
            <a:avLst>
              <a:gd name="adj" fmla="val 3773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756 010</a:t>
            </a:r>
            <a:r>
              <a:rPr lang="ru-RU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752 755</a:t>
            </a:r>
            <a:r>
              <a:rPr lang="ru-RU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3 255,45</a:t>
            </a:r>
            <a:r>
              <a:rPr lang="ru-RU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</a:t>
            </a:r>
            <a:r>
              <a:rPr lang="ru-RU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0,01%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объёма доходов без учёта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 flipH="1">
            <a:off x="1844818" y="2924945"/>
            <a:ext cx="6330684" cy="1507444"/>
          </a:xfrm>
          <a:prstGeom prst="homePlate">
            <a:avLst>
              <a:gd name="adj" fmla="val 39083"/>
            </a:avLst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0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626 827</a:t>
            </a:r>
            <a:r>
              <a:rPr lang="ru-RU" sz="20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0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607 399</a:t>
            </a:r>
            <a:r>
              <a:rPr lang="ru-RU" sz="20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2000" b="1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3 255,45</a:t>
            </a:r>
            <a:r>
              <a:rPr lang="ru-RU" sz="20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0,01%</a:t>
            </a:r>
            <a:endParaRPr lang="ru-RU" sz="2000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gray">
          <a:xfrm flipH="1">
            <a:off x="848418" y="4461249"/>
            <a:ext cx="7327083" cy="1585665"/>
          </a:xfrm>
          <a:prstGeom prst="homePlate">
            <a:avLst>
              <a:gd name="adj" fmla="val 44955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3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623 571</a:t>
            </a:r>
            <a:r>
              <a:rPr lang="ru-RU" sz="23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3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604 144</a:t>
            </a:r>
            <a:r>
              <a:rPr lang="ru-RU" sz="23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в сумме </a:t>
            </a:r>
            <a:r>
              <a:rPr lang="ru-RU" sz="23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3 255,45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 или </a:t>
            </a:r>
            <a:r>
              <a:rPr lang="ru-RU" sz="23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0,01%</a:t>
            </a:r>
            <a:endParaRPr lang="ru-RU" sz="2300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339752" y="1992226"/>
            <a:ext cx="228600" cy="228600"/>
            <a:chOff x="2016" y="1920"/>
            <a:chExt cx="1680" cy="1680"/>
          </a:xfrm>
        </p:grpSpPr>
        <p:sp>
          <p:nvSpPr>
            <p:cNvPr id="21" name="Oval 2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6600">
                    <a:gamma/>
                    <a:tint val="0"/>
                    <a:invGamma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3" name="AutoShape 28"/>
          <p:cNvCxnSpPr>
            <a:cxnSpLocks noChangeShapeType="1"/>
          </p:cNvCxnSpPr>
          <p:nvPr/>
        </p:nvCxnSpPr>
        <p:spPr bwMode="gray">
          <a:xfrm flipH="1">
            <a:off x="2444448" y="1521419"/>
            <a:ext cx="1587" cy="434975"/>
          </a:xfrm>
          <a:prstGeom prst="straightConnector1">
            <a:avLst/>
          </a:prstGeom>
          <a:noFill/>
          <a:ln w="38100" cap="rnd">
            <a:solidFill>
              <a:srgbClr val="B67FF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24"/>
          <p:cNvSpPr txBox="1">
            <a:spLocks noChangeArrowheads="1"/>
          </p:cNvSpPr>
          <p:nvPr/>
        </p:nvSpPr>
        <p:spPr bwMode="gray">
          <a:xfrm>
            <a:off x="1487272" y="1018780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E02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en-US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BE02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1534690" y="3715956"/>
            <a:ext cx="228600" cy="228600"/>
            <a:chOff x="2016" y="1920"/>
            <a:chExt cx="1680" cy="1680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tint val="3137"/>
                    <a:invGamma/>
                  </a:srgbClr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" name="AutoShape 21"/>
          <p:cNvCxnSpPr>
            <a:cxnSpLocks noChangeShapeType="1"/>
          </p:cNvCxnSpPr>
          <p:nvPr/>
        </p:nvCxnSpPr>
        <p:spPr bwMode="gray">
          <a:xfrm flipH="1">
            <a:off x="1647403" y="3208636"/>
            <a:ext cx="1587" cy="434975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7"/>
          <p:cNvSpPr txBox="1">
            <a:spLocks noChangeArrowheads="1"/>
          </p:cNvSpPr>
          <p:nvPr/>
        </p:nvSpPr>
        <p:spPr bwMode="gray">
          <a:xfrm>
            <a:off x="739409" y="2655356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год</a:t>
            </a:r>
            <a:endParaRPr lang="en-US" sz="2400" b="1" dirty="0">
              <a:ln>
                <a:solidFill>
                  <a:srgbClr val="2316D2"/>
                </a:solidFill>
              </a:ln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1"/>
          <p:cNvGrpSpPr>
            <a:grpSpLocks/>
          </p:cNvGrpSpPr>
          <p:nvPr/>
        </p:nvGrpSpPr>
        <p:grpSpPr bwMode="auto">
          <a:xfrm>
            <a:off x="510809" y="5255198"/>
            <a:ext cx="228600" cy="228600"/>
            <a:chOff x="2016" y="1920"/>
            <a:chExt cx="1680" cy="1680"/>
          </a:xfrm>
        </p:grpSpPr>
        <p:sp>
          <p:nvSpPr>
            <p:cNvPr id="31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92D36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92D365">
                    <a:gamma/>
                    <a:tint val="0"/>
                    <a:invGamma/>
                  </a:srgbClr>
                </a:gs>
                <a:gs pos="100000">
                  <a:srgbClr val="92D3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3" name="AutoShape 14"/>
          <p:cNvCxnSpPr>
            <a:cxnSpLocks noChangeShapeType="1"/>
          </p:cNvCxnSpPr>
          <p:nvPr/>
        </p:nvCxnSpPr>
        <p:spPr bwMode="gray">
          <a:xfrm flipH="1">
            <a:off x="618192" y="4692082"/>
            <a:ext cx="1587" cy="442913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10"/>
          <p:cNvSpPr txBox="1">
            <a:spLocks noChangeArrowheads="1"/>
          </p:cNvSpPr>
          <p:nvPr/>
        </p:nvSpPr>
        <p:spPr bwMode="gray">
          <a:xfrm>
            <a:off x="28361" y="4230417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3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год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18BE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05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52"/>
            <a:ext cx="915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«Балейский район»</a:t>
            </a:r>
            <a:endParaRPr lang="ru-RU" sz="24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55576" y="1542265"/>
            <a:ext cx="7056784" cy="1189476"/>
            <a:chOff x="624" y="1152"/>
            <a:chExt cx="2928" cy="720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91200" y="486950"/>
            <a:ext cx="7128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ln w="1143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b="1" i="1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gray">
          <a:xfrm>
            <a:off x="862943" y="1858808"/>
            <a:ext cx="14709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gray">
          <a:xfrm>
            <a:off x="3589494" y="1822709"/>
            <a:ext cx="17322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gray">
          <a:xfrm>
            <a:off x="6156176" y="1832159"/>
            <a:ext cx="20188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107502" y="3082008"/>
            <a:ext cx="3145953" cy="3234601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 физических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добычу полезных ископаемых;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 для отдельных видов деятельности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</a:t>
            </a:r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с/х налог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применением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атентной системы налогообложения.</a:t>
            </a: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6267187" y="3251200"/>
            <a:ext cx="2711896" cy="29141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денежные средства на безвозвратной и безвозмездной основе из бюджетов других уровней (межбюджетные трансферты в виде дотаций, субсидий, субвенций), а также перечисления от физических и юридических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b="1" dirty="0" smtClean="0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3253456" y="3083308"/>
            <a:ext cx="3013731" cy="31540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сдачи в аренду 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аренды земельных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санкций;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негативное воздействие на окружающую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оказания платных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10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</a:t>
            </a:r>
            <a:r>
              <a:rPr lang="ru-RU" sz="2800" b="1" u="sng" dirty="0" err="1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район"в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46899617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816502"/>
              </p:ext>
            </p:extLst>
          </p:nvPr>
        </p:nvGraphicFramePr>
        <p:xfrm>
          <a:off x="4067942" y="889982"/>
          <a:ext cx="122413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8">
                  <a:extLst>
                    <a:ext uri="{9D8B030D-6E8A-4147-A177-3AD203B41FA5}">
                      <a16:colId xmlns:a16="http://schemas.microsoft.com/office/drawing/2014/main" val="1079779743"/>
                    </a:ext>
                  </a:extLst>
                </a:gridCol>
              </a:tblGrid>
              <a:tr h="73881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859150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087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92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</a:t>
            </a:r>
            <a:r>
              <a:rPr lang="ru-RU" sz="2800" b="1" u="sng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район"в</a:t>
            </a:r>
            <a:r>
              <a:rPr lang="ru-RU" sz="28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 году</a:t>
            </a:r>
            <a:endParaRPr lang="ru-RU" sz="28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10704439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20776"/>
              </p:ext>
            </p:extLst>
          </p:nvPr>
        </p:nvGraphicFramePr>
        <p:xfrm>
          <a:off x="4067942" y="889982"/>
          <a:ext cx="122413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8">
                  <a:extLst>
                    <a:ext uri="{9D8B030D-6E8A-4147-A177-3AD203B41FA5}">
                      <a16:colId xmlns:a16="http://schemas.microsoft.com/office/drawing/2014/main" val="1079779743"/>
                    </a:ext>
                  </a:extLst>
                </a:gridCol>
              </a:tblGrid>
              <a:tr h="73881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756 010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087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59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653549" cy="641403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налоговых доходов бюджета муниципального района «Балейский </a:t>
            </a:r>
            <a:r>
              <a:rPr lang="ru-RU" sz="2400" b="1" u="sng" dirty="0" err="1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район"в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2022 году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01057121"/>
              </p:ext>
            </p:extLst>
          </p:nvPr>
        </p:nvGraphicFramePr>
        <p:xfrm>
          <a:off x="0" y="332656"/>
          <a:ext cx="914400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9043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653549" cy="641403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бюджета муниципального района «Балейский </a:t>
            </a:r>
            <a:r>
              <a:rPr lang="ru-RU" sz="2400" b="1" u="sng" dirty="0" err="1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район"в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2022 году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92727217"/>
              </p:ext>
            </p:extLst>
          </p:nvPr>
        </p:nvGraphicFramePr>
        <p:xfrm>
          <a:off x="0" y="332656"/>
          <a:ext cx="914400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0967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28084" y="271260"/>
            <a:ext cx="8088331" cy="769111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Субвенции </a:t>
            </a: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 2021 год 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859347" y="2659860"/>
            <a:ext cx="3191200" cy="18018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всего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2021 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263 056 943 рублей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pic>
        <p:nvPicPr>
          <p:cNvPr id="3076" name="Picture 4" descr="C:\Users\metelkina\Documents\Закон об обл бюджете\2016 г\Бюджет для граждан 2016 г\200049641_first_f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7345" y="2527420"/>
            <a:ext cx="1864428" cy="10925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5951457" y="3587190"/>
            <a:ext cx="293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582 000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45184" y="1080656"/>
            <a:ext cx="2256312" cy="117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73 213 800 руб.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5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875396" y="5776725"/>
            <a:ext cx="213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521 700руб.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9" descr="C:\Users\metelkina\Documents\Закон об обл бюджете\2016 г\Бюджет для граждан 2016 г\24b1bd394bc0a11f97a43f2dcfe684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894" y="1500983"/>
            <a:ext cx="1781299" cy="11304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2" name="Picture 10" descr="C:\Users\metelkina\Documents\Закон об обл бюджете\2016 г\Бюджет для граждан 2016 г\2F338C05-183B-49F5-967F-B1B9E2245FEF_cx0_cy6_cw0_mw1024_s_n_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0547" y="4008734"/>
            <a:ext cx="1959429" cy="12350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6691423" y="5189410"/>
            <a:ext cx="248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6 410 000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:\Users\metelkina\Documents\Закон об обл бюджете\2016 г\Бюджет для граждан 2016 г\images (9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8426" y="4618373"/>
            <a:ext cx="1998456" cy="12070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3" name="TextBox 42"/>
          <p:cNvSpPr txBox="1"/>
          <p:nvPr/>
        </p:nvSpPr>
        <p:spPr>
          <a:xfrm>
            <a:off x="207038" y="5232527"/>
            <a:ext cx="2066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на содержание детей в семьях опекунов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5 713 100,00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hape 45"/>
          <p:cNvSpPr/>
          <p:nvPr/>
        </p:nvSpPr>
        <p:spPr>
          <a:xfrm rot="11015485" flipV="1">
            <a:off x="2873056" y="2462535"/>
            <a:ext cx="570018" cy="37132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8" name="Shape 47"/>
          <p:cNvSpPr/>
          <p:nvPr/>
        </p:nvSpPr>
        <p:spPr>
          <a:xfrm rot="12808475">
            <a:off x="2479579" y="3835330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228681" y="4350715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678321" y="4167594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6045509" y="2852869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4814487" y="2161645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403648" y="1175755"/>
            <a:ext cx="234975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общеобразовательного процесса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169 528 000руб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17</a:t>
            </a:fld>
            <a:endParaRPr lang="ru-RU" sz="1200" dirty="0"/>
          </a:p>
        </p:txBody>
      </p:sp>
      <p:pic>
        <p:nvPicPr>
          <p:cNvPr id="24" name="Picture 5" descr="C:\Users\metelkina\Documents\Закон об обл бюджете\2016 г\Бюджет для граждан 2016 г\скачанные файлы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0734" y="1277942"/>
            <a:ext cx="1515157" cy="859615"/>
          </a:xfrm>
          <a:prstGeom prst="rect">
            <a:avLst/>
          </a:prstGeom>
          <a:noFill/>
        </p:spPr>
      </p:pic>
      <p:sp>
        <p:nvSpPr>
          <p:cNvPr id="26" name="Shape 25"/>
          <p:cNvSpPr/>
          <p:nvPr/>
        </p:nvSpPr>
        <p:spPr>
          <a:xfrm rot="21233634" flipH="1">
            <a:off x="3404343" y="1824641"/>
            <a:ext cx="327716" cy="91779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27" name="Picture 3" descr="C:\Users\metelkina\Documents\Закон об обл бюджете\2016 г\Бюджет для граждан 2016 г\images (6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504" y="1848840"/>
            <a:ext cx="1676649" cy="101205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639243" y="2222107"/>
            <a:ext cx="1488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607 300,00 руб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629" y="4810917"/>
            <a:ext cx="1252918" cy="965808"/>
          </a:xfrm>
          <a:prstGeom prst="rect">
            <a:avLst/>
          </a:prstGeom>
        </p:spPr>
      </p:pic>
      <p:sp>
        <p:nvSpPr>
          <p:cNvPr id="32" name="Shape 31"/>
          <p:cNvSpPr/>
          <p:nvPr/>
        </p:nvSpPr>
        <p:spPr>
          <a:xfrm rot="4691085">
            <a:off x="4840076" y="4439374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085" y="3155808"/>
            <a:ext cx="1591954" cy="89547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14848" y="3977460"/>
            <a:ext cx="251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отдых детей  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1 476 630 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123" y="4471736"/>
            <a:ext cx="202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питание детей 4 799 000руб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94428" y="5828466"/>
            <a:ext cx="2362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Всероссийской переписи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         258 543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7124" y="4886515"/>
            <a:ext cx="1279653" cy="970008"/>
          </a:xfrm>
          <a:prstGeom prst="rect">
            <a:avLst/>
          </a:prstGeom>
        </p:spPr>
      </p:pic>
      <p:sp>
        <p:nvSpPr>
          <p:cNvPr id="37" name="Shape 36"/>
          <p:cNvSpPr/>
          <p:nvPr/>
        </p:nvSpPr>
        <p:spPr>
          <a:xfrm rot="4691085" flipV="1">
            <a:off x="3989556" y="4538567"/>
            <a:ext cx="377337" cy="27105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2692568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Субвенции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2022 год</a:t>
            </a: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251 720 700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604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627 500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2 151 400 руб.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19445" y="5434272"/>
            <a:ext cx="154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на содержание детей в семьях опекунов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5 836 600руб.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167 152 000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18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851 300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5 981 900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215112" y="3588431"/>
            <a:ext cx="519570" cy="100650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57" y="964889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481" y="2196687"/>
            <a:ext cx="1648447" cy="1103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205" y="4443349"/>
            <a:ext cx="1452539" cy="954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957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62 274 000 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616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5811207" y="2868704"/>
            <a:ext cx="3025214" cy="10678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Ликвидацию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последствий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наводнения в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году, за счет средств резервного фонда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8758" y="261257"/>
            <a:ext cx="8706417" cy="8111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,иные  межбюджетные трансферты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108519" y="1123951"/>
            <a:ext cx="8847708" cy="32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b="1" u="sng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139 471 731 </a:t>
            </a:r>
            <a:r>
              <a:rPr lang="ru-RU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366862" y="2879885"/>
            <a:ext cx="2809875" cy="874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спортивного  зала сош 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07175" y="3882635"/>
            <a:ext cx="2372737" cy="6660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896825" y="4252632"/>
            <a:ext cx="2939595" cy="483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734641" y="3598055"/>
            <a:ext cx="151084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2 157 460 руб.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2483768" y="4486188"/>
            <a:ext cx="1810635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4 900 000руб.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7088146" y="4764815"/>
            <a:ext cx="178677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10 947 776руб.</a:t>
            </a:r>
          </a:p>
        </p:txBody>
      </p:sp>
      <p:pic>
        <p:nvPicPr>
          <p:cNvPr id="42007" name="Picture 4" descr="http://www.energyland.info/img/news/062015/d7758c183fb61737626ff8bf7324b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06" y="4082320"/>
            <a:ext cx="1455308" cy="115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8" name="Picture 6" descr="http://belive.ru/wp-content/uploads/2015/04/stroitelstvo_doro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3863069"/>
            <a:ext cx="1425290" cy="161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7090892" y="3856749"/>
            <a:ext cx="178402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8 079 000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370522" y="1531988"/>
            <a:ext cx="2874963" cy="10397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соц. выплат  молодым семьям  на приобретение (строительство) жилья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384530" y="2554015"/>
            <a:ext cx="165784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1 325 857руб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53" name="Picture 5" descr="C:\Users\metelkina\Documents\Закон об обл бюджете\2016 г\Бюджет для граждан 2016 г\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903" y="1558086"/>
            <a:ext cx="1199408" cy="938150"/>
          </a:xfrm>
          <a:prstGeom prst="rect">
            <a:avLst/>
          </a:prstGeom>
          <a:noFill/>
        </p:spPr>
      </p:pic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19</a:t>
            </a:fld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10675"/>
            <a:ext cx="1255868" cy="834349"/>
          </a:xfrm>
          <a:prstGeom prst="rect">
            <a:avLst/>
          </a:prstGeom>
        </p:spPr>
      </p:pic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64220" y="4842816"/>
            <a:ext cx="2963742" cy="7983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муниципальным районам на восстановление автомобильных дорог общего пользования при ликвидации последствий чрезвычайных ситуаций</a:t>
            </a: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2771800" y="5553674"/>
            <a:ext cx="164980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11 957 850руб.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0" y="5639788"/>
            <a:ext cx="2746091" cy="7947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плана социального развития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ЦЭР (ремонт улицы Советская</a:t>
            </a:r>
            <a:r>
              <a:rPr lang="ru-RU" sz="1400" b="1" dirty="0" smtClean="0"/>
              <a:t>)</a:t>
            </a:r>
            <a:endParaRPr lang="ru-RU" sz="1400" b="1" dirty="0"/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2339752" y="6188815"/>
            <a:ext cx="16558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14 573 413руб.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62916" y="1665135"/>
            <a:ext cx="2878137" cy="775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бюджетам муниципальных районов на реализацию программ формирования современной городской среды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88146" y="2429387"/>
            <a:ext cx="161156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8 944 915 руб.</a:t>
            </a:r>
          </a:p>
        </p:txBody>
      </p: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7626521" y="5639788"/>
            <a:ext cx="148176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18 397 300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049" y="1531988"/>
            <a:ext cx="1584176" cy="10683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836" y="2887649"/>
            <a:ext cx="1522019" cy="1043129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5872367" y="5131027"/>
            <a:ext cx="1797998" cy="7129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7315" y="5309471"/>
            <a:ext cx="1425051" cy="1190111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5872366" y="6008596"/>
            <a:ext cx="2086030" cy="459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ФОТ работников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452320" y="6342704"/>
            <a:ext cx="1653579" cy="257031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35 149 700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21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327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Балейский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88640"/>
            <a:ext cx="45365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ежегодно очень кропотливую и серьезную работу над самым важным документом района - бюджетом Балейского района на очередной финансовый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формирование - это сложный процесс, в который должны быть вовлечены все граждане.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разрабатывается  в непростых условиях замедления роста экономики по России. Вместе с тем, мы сохраняем все социальные гарантии для жителей Балейского района, обеспечиваем расходные  обязательства, взятые районом, в том числе и на  выполнение майских указов Президента Российской Федерации  с сохранением уровня номинальной заработной платы работников бюджетной сферы не ниже необходимого уровня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Бюджет для граждан» - информационный сборник, который знакомит население района с основными положениями главного финансового документа - бюджета муниципального района «Балейский район» на очередной год и плановый период и  создан специально для того, чтобы каждый житель Балейского района был осведомлен, как формируется и расходуется бюджет муниципального района «Балейский район», сколько в бюджет поступает средств и на какие цели они направляются.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 для ваших замечаний и конструктивных предложений.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b="15948"/>
          <a:stretch>
            <a:fillRect/>
          </a:stretch>
        </p:blipFill>
        <p:spPr bwMode="auto">
          <a:xfrm>
            <a:off x="107504" y="3140968"/>
            <a:ext cx="3816424" cy="2671660"/>
          </a:xfrm>
          <a:prstGeom prst="rect">
            <a:avLst/>
          </a:prstGeom>
          <a:noFill/>
          <a:ln>
            <a:noFill/>
          </a:ln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139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08759" y="261257"/>
            <a:ext cx="8151674" cy="10121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сбалансированность на 2021 год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7663" y="1123950"/>
            <a:ext cx="8391525" cy="665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69 343 250 рублей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213574" y="3059121"/>
            <a:ext cx="4518666" cy="1261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ликвидацию последствий и возмещения ущерба, причиненного объектам социальной сферы в результате прохождения на территории Забайкальского края циклона с усилением ветра в период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14-15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2021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48720" y="4557224"/>
            <a:ext cx="2151343" cy="10659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редакций районных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4358549" y="4353421"/>
            <a:ext cx="11870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37 260 276 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3945534" y="5500948"/>
            <a:ext cx="123876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943732" y="1699535"/>
            <a:ext cx="2001802" cy="11409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добрых дел на развитие района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20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3439252" y="2518575"/>
            <a:ext cx="123705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19 171 000 руб.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3002326"/>
            <a:ext cx="1905599" cy="14392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750"/>
          <a:stretch/>
        </p:blipFill>
        <p:spPr>
          <a:xfrm>
            <a:off x="15183" y="1578476"/>
            <a:ext cx="2087093" cy="1480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6" y="4540151"/>
            <a:ext cx="2039918" cy="1450114"/>
          </a:xfrm>
          <a:prstGeom prst="rect">
            <a:avLst/>
          </a:prstGeom>
        </p:spPr>
      </p:pic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7068133" y="2826320"/>
            <a:ext cx="11870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249 274 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7100937" y="5536536"/>
            <a:ext cx="11870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12 462 700 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457946" y="1780912"/>
            <a:ext cx="1874012" cy="10094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выборов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07071" y="4203262"/>
            <a:ext cx="1976951" cy="13124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выпадающих доходов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6" descr="C:\Documents and Settings\Savina\Рабочий стол\Яна Савина\Савина (работа)\СЛАЙДЫ 2013\Бюджет для граждан 2016\картинки\image126791128.jpg"/>
          <p:cNvPicPr>
            <a:picLocks noGrp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0111" y="4290426"/>
            <a:ext cx="1413043" cy="138854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310" y="1789113"/>
            <a:ext cx="1781636" cy="10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9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6104469" y="1789113"/>
            <a:ext cx="2497712" cy="105225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по организацию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069" y="279992"/>
            <a:ext cx="8706417" cy="89064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Субсидии, иные 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бюджету  на 2022 год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7663" y="1123950"/>
            <a:ext cx="8391525" cy="665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99 298 300 рублей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734578" y="3137605"/>
            <a:ext cx="2622962" cy="116874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проведение комплексных кадастровых работ 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94904" y="4853873"/>
            <a:ext cx="2960688" cy="86208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dirty="0" smtClean="0"/>
              <a:t>строительство </a:t>
            </a:r>
            <a:r>
              <a:rPr lang="ru-RU" sz="800" dirty="0" smtClean="0"/>
              <a:t>(реконструкцию</a:t>
            </a:r>
            <a:r>
              <a:rPr lang="ru-RU" sz="800" dirty="0"/>
              <a:t>, капитальный ремонт и ремонт автомобильных дорог (и искусственных сооружений на них) </a:t>
            </a:r>
            <a:endParaRPr lang="ru-RU" sz="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150503" y="3292560"/>
            <a:ext cx="2160240" cy="90295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699792" y="4386263"/>
            <a:ext cx="143564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5 095 400 руб.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2843808" y="5711776"/>
            <a:ext cx="151373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30 000 000 руб.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867954" y="4172784"/>
            <a:ext cx="165391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3 696 500 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980099" y="2853621"/>
            <a:ext cx="15417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15 829 200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585759" y="1650936"/>
            <a:ext cx="2874963" cy="114092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соц. выплат  молодым семьям  на приобретение (строительство) жилья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3033703" y="2774216"/>
            <a:ext cx="1264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988 700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21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94171"/>
            <a:ext cx="1547664" cy="1269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573" y="3230420"/>
            <a:ext cx="1485526" cy="1248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6" y="1856919"/>
            <a:ext cx="1475830" cy="1056300"/>
          </a:xfrm>
          <a:prstGeom prst="rect">
            <a:avLst/>
          </a:prstGeom>
        </p:spPr>
      </p:pic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7133286" y="5614768"/>
            <a:ext cx="1493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20 843 600 </a:t>
            </a:r>
            <a:r>
              <a:rPr lang="ru-RU" altLang="ru-RU" sz="1400" b="1" dirty="0" err="1" smtClean="0">
                <a:solidFill>
                  <a:srgbClr val="000000"/>
                </a:solidFill>
              </a:rPr>
              <a:t>руб</a:t>
            </a:r>
            <a:endParaRPr lang="ru-RU" altLang="ru-RU" sz="1400" b="1" dirty="0" smtClean="0">
              <a:solidFill>
                <a:srgbClr val="00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77922" y="4646705"/>
            <a:ext cx="2339043" cy="98863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 работников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" y="3065619"/>
            <a:ext cx="1728191" cy="122435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138" y="1878111"/>
            <a:ext cx="1669365" cy="1203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717" y="4627506"/>
            <a:ext cx="1524205" cy="1220332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5235265" y="5597622"/>
            <a:ext cx="1797998" cy="7129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923667" y="6156668"/>
            <a:ext cx="1493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18 397 300 </a:t>
            </a:r>
            <a:r>
              <a:rPr lang="ru-RU" altLang="ru-RU" sz="1400" b="1" dirty="0" err="1" smtClean="0">
                <a:solidFill>
                  <a:srgbClr val="000000"/>
                </a:solidFill>
              </a:rPr>
              <a:t>руб</a:t>
            </a:r>
            <a:endParaRPr lang="ru-RU" altLang="ru-RU" sz="1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9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104"/>
            <a:ext cx="9144000" cy="6480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бюджета муниципального района «Балейский район»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4462982" cy="5472608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выплачиваемые   из   бюджета   денежные  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90375" y="977336"/>
            <a:ext cx="2664296" cy="10367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  <a:endParaRPr lang="ru-RU" sz="2000" b="1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86518" y="2276872"/>
            <a:ext cx="1676157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22523" y="3429000"/>
            <a:ext cx="1927348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86518" y="4882792"/>
            <a:ext cx="2174638" cy="10759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238446" y="2014082"/>
            <a:ext cx="0" cy="340667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4" idx="1"/>
          </p:cNvCxnSpPr>
          <p:nvPr/>
        </p:nvCxnSpPr>
        <p:spPr>
          <a:xfrm>
            <a:off x="5238447" y="5420752"/>
            <a:ext cx="648071" cy="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>
            <a:stCxn id="23" idx="1"/>
          </p:cNvCxnSpPr>
          <p:nvPr/>
        </p:nvCxnSpPr>
        <p:spPr>
          <a:xfrm flipH="1">
            <a:off x="5274451" y="3933056"/>
            <a:ext cx="64807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>
            <a:stCxn id="22" idx="1"/>
          </p:cNvCxnSpPr>
          <p:nvPr/>
        </p:nvCxnSpPr>
        <p:spPr>
          <a:xfrm flipH="1">
            <a:off x="5258420" y="2780928"/>
            <a:ext cx="6280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3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00026" y="819150"/>
            <a:ext cx="1924050" cy="742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функциям государства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195736" y="819149"/>
            <a:ext cx="1728565" cy="7239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ведомствам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038601" y="828674"/>
            <a:ext cx="2362200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типам расходных обязательств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619875" y="828674"/>
            <a:ext cx="2416621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государственным программам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42844" y="1785926"/>
            <a:ext cx="8601075" cy="4095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бюджетов по основным функциям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8810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4854" y="3872424"/>
            <a:ext cx="1028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244" y="3200400"/>
            <a:ext cx="12565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-80963" y="3509962"/>
            <a:ext cx="1038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90588" y="3224212"/>
            <a:ext cx="4286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181100" y="4315510"/>
            <a:ext cx="1619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H="1">
            <a:off x="942975" y="3762373"/>
            <a:ext cx="1504953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866900" y="3391585"/>
            <a:ext cx="1047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Национальная экономика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2057400" y="3286125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05050" y="3886885"/>
            <a:ext cx="161925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Жилищно-коммунальное хозяйство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2476500" y="3581399"/>
            <a:ext cx="111442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52775" y="3201085"/>
            <a:ext cx="101917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3376613" y="3243263"/>
            <a:ext cx="3905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629025" y="3810685"/>
            <a:ext cx="1200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3757613" y="3481388"/>
            <a:ext cx="95250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371975" y="3401110"/>
            <a:ext cx="102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4529138" y="3309938"/>
            <a:ext cx="55245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867275" y="3744010"/>
            <a:ext cx="1162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4957762" y="3500437"/>
            <a:ext cx="942976" cy="1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5657850" y="3324910"/>
            <a:ext cx="102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5867399" y="3276599"/>
            <a:ext cx="504828" cy="9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315075" y="3915460"/>
            <a:ext cx="10287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Физическая культура и спорт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6181725" y="3562349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6905625" y="4620310"/>
            <a:ext cx="1028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Средства массовой информации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5400000">
            <a:off x="6515100" y="3943350"/>
            <a:ext cx="17907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7343775" y="5239435"/>
            <a:ext cx="13334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Обслуживание государственного муниципального долга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6815137" y="4214812"/>
            <a:ext cx="2286000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686675" y="3610660"/>
            <a:ext cx="145732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Межбюджетные трансферты общего характера (дотации)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>
            <a:off x="8225632" y="3424237"/>
            <a:ext cx="751681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57814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в 2020 году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843 780  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551331"/>
              </p:ext>
            </p:extLst>
          </p:nvPr>
        </p:nvGraphicFramePr>
        <p:xfrm>
          <a:off x="-9088" y="996942"/>
          <a:ext cx="8784112" cy="550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05234"/>
            <a:ext cx="1630404" cy="1552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5416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69" y="15718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ожидаемых расходов бюджета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– 879174  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416882"/>
              </p:ext>
            </p:extLst>
          </p:nvPr>
        </p:nvGraphicFramePr>
        <p:xfrm>
          <a:off x="0" y="1042970"/>
          <a:ext cx="8820472" cy="550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05234"/>
            <a:ext cx="1630404" cy="1552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7279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в 2022 году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752755 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687644"/>
              </p:ext>
            </p:extLst>
          </p:nvPr>
        </p:nvGraphicFramePr>
        <p:xfrm>
          <a:off x="0" y="1042970"/>
          <a:ext cx="8748464" cy="562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05234"/>
            <a:ext cx="1630404" cy="1552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480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981675"/>
              </p:ext>
            </p:extLst>
          </p:nvPr>
        </p:nvGraphicFramePr>
        <p:xfrm>
          <a:off x="251520" y="692696"/>
          <a:ext cx="8064895" cy="566058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7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2701">
                  <a:extLst>
                    <a:ext uri="{9D8B030D-6E8A-4147-A177-3AD203B41FA5}">
                      <a16:colId xmlns:a16="http://schemas.microsoft.com/office/drawing/2014/main" val="2145568949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Код </a:t>
                      </a:r>
                      <a:r>
                        <a:rPr lang="ru-RU" sz="14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Сумма на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 г.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"Улучшение условий и охраны труда в муниципальном районе "Балейский район" на 2020-2022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18752"/>
                  </a:ext>
                </a:extLst>
              </a:tr>
              <a:tr h="422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"Противодействие экстремизму и профилактика терроризма на территории муниципального района "Балейский район" на 2021 - 2025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839171"/>
                  </a:ext>
                </a:extLst>
              </a:tr>
              <a:tr h="52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79603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"Поддержка и развитие малого предпринимательства в муниципальном районе "Балейский район" на 2022-2026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615303"/>
                  </a:ext>
                </a:extLst>
              </a:tr>
              <a:tr h="52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"Модернизация объектов коммунальной инфраструктуры муниципального района "Балейский район" (2021-2023 годы)"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«Комплексная модернизация общего образования Балейского района на 2020-2022 годы»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"Отдых. Оздоровление, временная трудовая занятость детей и молодежи муниципального района "Балейский район" на 2022-2024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79609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"Молодежь Балейского района» на 2019-2023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"Комплексная безопасность в муниципальных образовательных организациях муниципального района "Балейский район" (2020-2022годы)"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МЦП "Развитие культуры Балейского района (2020-2024 годы) 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"Развитие системы дошкольного образования Балейского района на 2022 - 2024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"Об организации учета муниципальной собственности муниципального района "Балейский район" на 2020-2022годы"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73024" y="-4554"/>
            <a:ext cx="9217024" cy="697250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000" b="1" u="sng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«Балейский район» по муниципальным программам на 2022 год</a:t>
            </a:r>
            <a:endParaRPr lang="ru-RU" sz="20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3609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094537"/>
              </p:ext>
            </p:extLst>
          </p:nvPr>
        </p:nvGraphicFramePr>
        <p:xfrm>
          <a:off x="323529" y="692695"/>
          <a:ext cx="7848870" cy="59807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13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4719">
                  <a:extLst>
                    <a:ext uri="{9D8B030D-6E8A-4147-A177-3AD203B41FA5}">
                      <a16:colId xmlns:a16="http://schemas.microsoft.com/office/drawing/2014/main" val="2145568949"/>
                    </a:ext>
                  </a:extLst>
                </a:gridCol>
                <a:gridCol w="149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Код </a:t>
                      </a:r>
                      <a:r>
                        <a:rPr lang="ru-RU" sz="14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Сумма на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 г.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"Обеспечение экологической безопасности окружающей среды и населения муниципального района "Балейский район" при обращении с отходами производства и потребления (2021 - 2023г.)"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5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"Развитие физической культуры и спорта в муниципальном районе "Балейский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район"на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2020-2024 г."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5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«По профилактике правонарушений на территории муниципального района "Балейский район" на 2021-2025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5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79619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"Энергосбережение и повышение энергетической эффективности (2021- 2025 годы) 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4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79621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"Чистая вода"   на (2022 -2024 годы)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243412"/>
                  </a:ext>
                </a:extLst>
              </a:tr>
              <a:tr h="395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79627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"Комплексное развитие сельских территорий Балейского района на 2021-2025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93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79628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2021-2023 года"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10 850 560,00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42"/>
                  </a:ext>
                </a:extLst>
              </a:tr>
              <a:tr h="364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79629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"Доступная среда на 2019-2023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897413"/>
                  </a:ext>
                </a:extLst>
              </a:tr>
              <a:tr h="593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79630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"Обеспечение педагогическими кадрами образовательных организаций муниципального района "Балейский район" на 2022-2024 годы"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080310"/>
                  </a:ext>
                </a:extLst>
              </a:tr>
              <a:tr h="54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79633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 "О привлечении и закреплении медицинских кадров на территории муниципального района «Балейский район» на 2020-2023 гг."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100 000,00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874538"/>
                  </a:ext>
                </a:extLst>
              </a:tr>
              <a:tr h="3168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16 100 560,00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73024" y="-4554"/>
            <a:ext cx="9217024" cy="697250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000" b="1" u="sng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«Балейский район» по муниципальным программам на 2022 год</a:t>
            </a:r>
            <a:endParaRPr lang="ru-RU" sz="2000" b="1" u="sng" dirty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2200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357" y="115422"/>
            <a:ext cx="8882123" cy="7212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бюджета муниципального района «Балейский район»</a:t>
            </a:r>
            <a:endParaRPr lang="ru-RU" sz="28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37916935"/>
              </p:ext>
            </p:extLst>
          </p:nvPr>
        </p:nvGraphicFramePr>
        <p:xfrm>
          <a:off x="0" y="1240299"/>
          <a:ext cx="9144000" cy="499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980728"/>
            <a:ext cx="8964488" cy="25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муниципального долга</a:t>
            </a:r>
            <a:endParaRPr lang="ru-RU" sz="24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2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323528" y="1146049"/>
            <a:ext cx="7861575" cy="19614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b="1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bougette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14686"/>
            <a:ext cx="3347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endParaRPr lang="ru-RU" b="1" dirty="0" smtClean="0">
              <a:solidFill>
                <a:srgbClr val="FB050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 (налоги от юридических и физических лиц, административные платежи и сборы, безвозмездные поступления)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3071810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ЖКХ, культура и другие) капитальное строительство и другие)</a:t>
            </a:r>
            <a:endParaRPr lang="ru-RU" dirty="0"/>
          </a:p>
        </p:txBody>
      </p:sp>
      <p:pic>
        <p:nvPicPr>
          <p:cNvPr id="7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1" y="3429000"/>
            <a:ext cx="1938696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63148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432048"/>
          </a:xfrm>
        </p:spPr>
        <p:txBody>
          <a:bodyPr>
            <a:noAutofit/>
          </a:bodyPr>
          <a:lstStyle/>
          <a:p>
            <a:r>
              <a:rPr lang="ru-RU" sz="4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48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507288" cy="5616624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endParaRPr lang="ru-RU" i="1" dirty="0"/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Комитет по финансам администрации муниципального района «Балейский район»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Адрес: 673450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Балей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Ленина ул., 24.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(30232) 5-15-99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(30232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5-16-87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baley@bk.ru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91032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Glossary-of-Alternative-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6744"/>
            <a:ext cx="9144000" cy="60486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задач и функций государства и местного самоуправления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Администратор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местного самоуправления, орган местной администрации, орган управления государственным внебюджетным фондом, ЦБ РФ, казенное учреждение, осуществляющие в соответствии с законодательством Российской Федерации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пеней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штрафов по ним, являющихся доходами бюджетов бюджетной системы РФ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Доходы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поступающие в бюджет, за исключением средств, являющихся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Бюджетным кодексом РФ источниками финансирования дефицита бюджета.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Налог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обязательный, индивидуально безвозмездный платеж, взимаемый с физических и юридических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финансового обеспечения деятельности государства и (или) муниципальных образований.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Налоговые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предусмотренных законодательством РФ о налогах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налогов и сборов, в том числе от налогов, предусмотренных специальными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режимами, региональных и местных налогов, а также пеней и штрафов 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ним.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Неналоговые доходы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имущества, находящегося в государственной или муниципальной собственности, доходы от продажи имущества (кроме акций и иных форм участия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капитале, государственных запасов драгоценных металлов и драгоценных камней), находящегося 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государственной или муниципальной собственности, доходы от платных услуг, оказываемых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казенными учреждениями, средства, полученные в результате применения мер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-правовой, административной и уголовной ответственности, в том числе штрафы, 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конфискации, компенсации и иные суммы принудительного изъятия.</a:t>
            </a:r>
            <a:r>
              <a:rPr lang="ru-RU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None/>
            </a:pPr>
            <a:r>
              <a:rPr lang="ru-RU" sz="1400" b="1" i="1" dirty="0" smtClean="0"/>
              <a:t>	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136535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Glossary-of-Alternative-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96" y="566718"/>
            <a:ext cx="912430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Безвозмездные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 на безвозмездной основе из бюджетов других уровней (межбюджетные трансферты), от физических и юридических лиц.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Дотация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межбюджетный трансферт, предоставляемый на безвозмездной и безвозвратной основе без установления направлений и (или) условий их использования. Дотации выделяются из бюджета вышестоящего уровня в случаях, если закрепленных и регулирующих доходов не достаточно для формирования минимального бюджета нижестоящего территориального уровня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софинансирования расходных обязательств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финансового обеспечения расходных обязательств  по переданным полномочиям. Имеет конкретные цели; в отличие от дотации (которая не имеет цели в принципе) подлежат возврату в случае отклонения от цели.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Расходы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другие), за исключением средств, являющихся в соответствии с Бюджетным кодексом РФ источниками финансирования дефицита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Главный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распорядитель бюджетных средств (ГРБС)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управления государственным внебюджетным фондом, орган местного самоуправления, орган местной администрации, а также наиболее значимое учреждение науки, образования, культуры и здравоохранения,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Государственная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(муниципальная) программа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мероприятий (взаимоувязанных по задачам, срокам осуществления и ресурсам) и инструментов государственной политики, обеспечивающих в рамках реализации ключевых государственных (муниципальных) функций достижение приоритетов и целей государственной (муниципальной) политики в сфере социально-экономического развития и безопасности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доходов над расходами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расходов бюджета над его доходами.</a:t>
            </a:r>
          </a:p>
          <a:p>
            <a:pPr marL="13716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ru-RU" sz="1400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148238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gray">
          <a:xfrm flipH="1">
            <a:off x="945911" y="2352483"/>
            <a:ext cx="7215588" cy="71913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sz="2000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Бюджетном послании Президента Российской Федерации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gray">
          <a:xfrm flipH="1">
            <a:off x="1334296" y="3257779"/>
            <a:ext cx="6913887" cy="72072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</a:t>
            </a:r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Забайкальского края</a:t>
            </a:r>
            <a:endParaRPr lang="ru-RU" b="1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gray">
          <a:xfrm flipH="1">
            <a:off x="2496052" y="5379326"/>
            <a:ext cx="5748353" cy="71913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Прогнозе социально -экономического развития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муниципального </a:t>
            </a:r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района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gray">
          <a:xfrm flipH="1">
            <a:off x="2206161" y="4336249"/>
            <a:ext cx="6038246" cy="71913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муниципального </a:t>
            </a:r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692696"/>
          </a:xfrm>
        </p:spPr>
        <p:txBody>
          <a:bodyPr>
            <a:normAutofit/>
          </a:bodyPr>
          <a:lstStyle/>
          <a:p>
            <a:r>
              <a:rPr lang="ru-RU" sz="32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 бюджет района</a:t>
            </a:r>
            <a:r>
              <a:rPr lang="ru-RU" sz="32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7" y="764704"/>
            <a:ext cx="86397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 составляется 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года. 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основывается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1699362" y="5227155"/>
            <a:ext cx="1098550" cy="1001713"/>
            <a:chOff x="1488" y="1968"/>
            <a:chExt cx="432" cy="432"/>
          </a:xfrm>
        </p:grpSpPr>
        <p:grpSp>
          <p:nvGrpSpPr>
            <p:cNvPr id="1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 Box 29"/>
            <p:cNvSpPr txBox="1">
              <a:spLocks noChangeArrowheads="1"/>
            </p:cNvSpPr>
            <p:nvPr/>
          </p:nvSpPr>
          <p:spPr bwMode="gray">
            <a:xfrm>
              <a:off x="1631" y="2016"/>
              <a:ext cx="159" cy="19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1243002" y="4192581"/>
            <a:ext cx="1087437" cy="1006475"/>
            <a:chOff x="3938" y="1968"/>
            <a:chExt cx="430" cy="437"/>
          </a:xfrm>
        </p:grpSpPr>
        <p:grpSp>
          <p:nvGrpSpPr>
            <p:cNvPr id="20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 Box 15"/>
            <p:cNvSpPr txBox="1">
              <a:spLocks noChangeArrowheads="1"/>
            </p:cNvSpPr>
            <p:nvPr/>
          </p:nvSpPr>
          <p:spPr bwMode="gray">
            <a:xfrm>
              <a:off x="4067" y="2028"/>
              <a:ext cx="160" cy="200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726361" y="3179756"/>
            <a:ext cx="1098550" cy="1012825"/>
            <a:chOff x="3552" y="3339"/>
            <a:chExt cx="412" cy="392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8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 Box 22"/>
            <p:cNvSpPr txBox="1">
              <a:spLocks noChangeArrowheads="1"/>
            </p:cNvSpPr>
            <p:nvPr/>
          </p:nvSpPr>
          <p:spPr bwMode="gray">
            <a:xfrm>
              <a:off x="3704" y="3360"/>
              <a:ext cx="152" cy="179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58937" y="2203289"/>
            <a:ext cx="1103312" cy="1019175"/>
            <a:chOff x="2016" y="1920"/>
            <a:chExt cx="1680" cy="1680"/>
          </a:xfrm>
        </p:grpSpPr>
        <p:sp>
          <p:nvSpPr>
            <p:cNvPr id="44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6" name="Text Box 22"/>
          <p:cNvSpPr txBox="1">
            <a:spLocks noChangeArrowheads="1"/>
          </p:cNvSpPr>
          <p:nvPr/>
        </p:nvSpPr>
        <p:spPr bwMode="gray">
          <a:xfrm>
            <a:off x="491347" y="2250387"/>
            <a:ext cx="404278" cy="46166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55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3144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Какие этапы проходит бюджет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?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9808" y="720080"/>
            <a:ext cx="9144000" cy="720080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0"/>
              </a:spcAft>
              <a:buNone/>
            </a:pPr>
            <a:r>
              <a:rPr lang="ru-RU" sz="2000" b="1" i="1" u="sng" spc="-20" dirty="0">
                <a:solidFill>
                  <a:srgbClr val="0070C0"/>
                </a:solidFill>
                <a:latin typeface="Times New Roman"/>
                <a:ea typeface="Times New Roman"/>
              </a:rPr>
              <a:t>Составление и утверждение бюджета - </a:t>
            </a:r>
            <a:r>
              <a:rPr lang="ru-RU" sz="2000" b="1" i="1" u="sng" spc="-2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процесс</a:t>
            </a:r>
            <a:r>
              <a:rPr lang="ru-RU" sz="2000" b="1" i="1" u="sng" spc="-20" dirty="0">
                <a:solidFill>
                  <a:srgbClr val="0070C0"/>
                </a:solidFill>
                <a:latin typeface="Times New Roman"/>
                <a:ea typeface="Times New Roman"/>
              </a:rPr>
              <a:t>, </a:t>
            </a:r>
            <a:r>
              <a:rPr lang="ru-RU" sz="2000" b="1" i="1" u="sng" spc="-25" dirty="0">
                <a:solidFill>
                  <a:srgbClr val="0070C0"/>
                </a:solidFill>
                <a:latin typeface="Times New Roman"/>
                <a:ea typeface="Times New Roman"/>
              </a:rPr>
              <a:t>основанный на правовых нормах. Формирование, рассмотрение и </a:t>
            </a:r>
            <a:r>
              <a:rPr lang="ru-RU" sz="2000" b="1" i="1" u="sng" spc="-25" dirty="0" smtClean="0">
                <a:solidFill>
                  <a:srgbClr val="0070C0"/>
                </a:solidFill>
                <a:latin typeface="Times New Roman"/>
                <a:ea typeface="Times New Roman"/>
              </a:rPr>
              <a:t>утверждение</a:t>
            </a:r>
            <a:r>
              <a:rPr lang="ru-RU" sz="2000" b="1" i="1" u="sng" dirty="0" smtClean="0">
                <a:solidFill>
                  <a:srgbClr val="0070C0"/>
                </a:solidFill>
                <a:latin typeface="Times New Roman"/>
                <a:ea typeface="Times New Roman"/>
              </a:rPr>
              <a:t> происходят ежегодно.</a:t>
            </a:r>
          </a:p>
          <a:p>
            <a:pPr marL="137160" indent="0">
              <a:spcAft>
                <a:spcPts val="0"/>
              </a:spcAft>
              <a:buNone/>
            </a:pPr>
            <a:endParaRPr lang="ru-RU" sz="2000" b="1" i="1" dirty="0"/>
          </a:p>
          <a:p>
            <a:endParaRPr lang="ru-RU" sz="3200" b="1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665" y="1768272"/>
            <a:ext cx="2156072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189953" y="3150273"/>
            <a:ext cx="1281345" cy="1042245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51747" y="3667430"/>
            <a:ext cx="2426806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27890" y="5097170"/>
            <a:ext cx="2342077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бюджета: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 rot="5400000">
            <a:off x="1316824" y="4950638"/>
            <a:ext cx="1145989" cy="1076142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5737" y="1383254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начала составления  бюджета района Администрацией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«Балейский район»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 бюджета района. Непосредственное составление  бюджета  района осуществляет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Комитет по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финансам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муниципального района «Балейский район» .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Составленный 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бюджет района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представляется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 рассмотрение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Совет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не позднее 15 ноября текущего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732" y="3701119"/>
            <a:ext cx="5181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/>
                <a:ea typeface="Times New Roman"/>
              </a:rPr>
              <a:t>Бюджет района в </a:t>
            </a:r>
            <a:r>
              <a:rPr lang="ru-RU" sz="1600" b="1" i="1" dirty="0" smtClean="0">
                <a:latin typeface="Times New Roman"/>
                <a:ea typeface="Times New Roman"/>
              </a:rPr>
              <a:t>ноябре - декабре </a:t>
            </a:r>
            <a:r>
              <a:rPr lang="ru-RU" sz="1600" b="1" i="1" dirty="0">
                <a:latin typeface="Times New Roman"/>
                <a:ea typeface="Times New Roman"/>
              </a:rPr>
              <a:t>текущего года   </a:t>
            </a:r>
            <a:r>
              <a:rPr lang="ru-RU" sz="1600" b="1" i="1" dirty="0" smtClean="0">
                <a:latin typeface="Times New Roman"/>
                <a:ea typeface="Times New Roman"/>
              </a:rPr>
              <a:t>рассматривается </a:t>
            </a:r>
            <a:r>
              <a:rPr lang="ru-RU" sz="1600" b="1" i="1" dirty="0">
                <a:latin typeface="Times New Roman"/>
                <a:ea typeface="Times New Roman"/>
              </a:rPr>
              <a:t>в комитете по бюджету, </a:t>
            </a:r>
            <a:r>
              <a:rPr lang="ru-RU" sz="1600" b="1" i="1" dirty="0" smtClean="0">
                <a:latin typeface="Times New Roman"/>
                <a:ea typeface="Times New Roman"/>
              </a:rPr>
              <a:t>контрольно -</a:t>
            </a:r>
            <a:r>
              <a:rPr lang="ru-RU" sz="1600" b="1" i="1" dirty="0">
                <a:latin typeface="Times New Roman"/>
                <a:ea typeface="Times New Roman"/>
              </a:rPr>
              <a:t>счетной </a:t>
            </a:r>
            <a:r>
              <a:rPr lang="ru-RU" sz="1600" b="1" i="1" dirty="0" smtClean="0">
                <a:latin typeface="Times New Roman"/>
                <a:ea typeface="Times New Roman"/>
              </a:rPr>
              <a:t>палатой, </a:t>
            </a:r>
            <a:r>
              <a:rPr lang="ru-RU" sz="1600" b="1" i="1" dirty="0">
                <a:latin typeface="Times New Roman"/>
                <a:ea typeface="Times New Roman"/>
              </a:rPr>
              <a:t>на </a:t>
            </a:r>
            <a:r>
              <a:rPr lang="ru-RU" sz="1600" b="1" i="1" spc="-75" dirty="0">
                <a:latin typeface="Times New Roman"/>
                <a:ea typeface="Times New Roman"/>
              </a:rPr>
              <a:t>публичных слушаниях.  Б</a:t>
            </a:r>
            <a:r>
              <a:rPr lang="ru-RU" sz="1600" b="1" i="1" dirty="0">
                <a:latin typeface="Times New Roman"/>
                <a:ea typeface="Times New Roman"/>
              </a:rPr>
              <a:t>юджет  района  рассматривается депутатами в одном чтении</a:t>
            </a:r>
            <a:r>
              <a:rPr lang="ru-RU" sz="1400" b="1" i="1" dirty="0">
                <a:latin typeface="Times New Roman"/>
                <a:ea typeface="Times New Roman"/>
              </a:rPr>
              <a:t>.</a:t>
            </a:r>
            <a:endParaRPr lang="ru-RU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5034099"/>
            <a:ext cx="3566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Решение о  бюджете района на очередной финансовый год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Советом муниципального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района «Балейский район» муниципального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района до 31 декабря текущего 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</a:t>
            </a:r>
            <a: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бюджетного процесса</a:t>
            </a:r>
            <a:endParaRPr lang="ru-RU" sz="36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012365"/>
              </p:ext>
            </p:extLst>
          </p:nvPr>
        </p:nvGraphicFramePr>
        <p:xfrm>
          <a:off x="107504" y="764704"/>
          <a:ext cx="8928992" cy="53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407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188640"/>
            <a:ext cx="8928992" cy="893688"/>
          </a:xfrm>
        </p:spPr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бюджетной и налоговой политики муниципального района «Балейский район»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 rot="18754339">
            <a:off x="4966494" y="2484080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6"/>
          <p:cNvSpPr>
            <a:spLocks noChangeArrowheads="1"/>
          </p:cNvSpPr>
          <p:nvPr/>
        </p:nvSpPr>
        <p:spPr bwMode="gray">
          <a:xfrm rot="13561200">
            <a:off x="3239932" y="251272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7"/>
          <p:cNvSpPr>
            <a:spLocks noChangeArrowheads="1"/>
          </p:cNvSpPr>
          <p:nvPr/>
        </p:nvSpPr>
        <p:spPr bwMode="gray">
          <a:xfrm rot="6168676">
            <a:off x="3857145" y="465591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gray">
          <a:xfrm rot="1252062">
            <a:off x="5329412" y="391103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9"/>
          <p:cNvSpPr>
            <a:spLocks noChangeArrowheads="1"/>
          </p:cNvSpPr>
          <p:nvPr/>
        </p:nvSpPr>
        <p:spPr bwMode="gray">
          <a:xfrm rot="9734088">
            <a:off x="2897188" y="384016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70"/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" name="Oval 72"/>
          <p:cNvSpPr>
            <a:spLocks noChangeArrowheads="1"/>
          </p:cNvSpPr>
          <p:nvPr/>
        </p:nvSpPr>
        <p:spPr bwMode="gray">
          <a:xfrm>
            <a:off x="3905250" y="5218630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6006618" y="1434440"/>
            <a:ext cx="2790084" cy="9233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долгом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 flipH="1">
            <a:off x="107500" y="1196752"/>
            <a:ext cx="3073283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бюджетной системы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6405445" y="3586956"/>
            <a:ext cx="2559043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прозрачности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</p:txBody>
      </p:sp>
      <p:sp>
        <p:nvSpPr>
          <p:cNvPr id="17" name="Text Box 78"/>
          <p:cNvSpPr txBox="1">
            <a:spLocks noChangeArrowheads="1"/>
          </p:cNvSpPr>
          <p:nvPr/>
        </p:nvSpPr>
        <p:spPr bwMode="auto">
          <a:xfrm>
            <a:off x="43777" y="3499571"/>
            <a:ext cx="264318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расходов</a:t>
            </a:r>
          </a:p>
        </p:txBody>
      </p: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437309" y="5578992"/>
            <a:ext cx="7174465" cy="369332"/>
          </a:xfrm>
          <a:prstGeom prst="rect">
            <a:avLst/>
          </a:prstGeom>
          <a:solidFill>
            <a:srgbClr val="99FF99"/>
          </a:solidFill>
          <a:ln>
            <a:solidFill>
              <a:srgbClr val="00CC99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программного метода планирования расходов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84"/>
          <p:cNvSpPr>
            <a:spLocks noChangeArrowheads="1"/>
          </p:cNvSpPr>
          <p:nvPr/>
        </p:nvSpPr>
        <p:spPr bwMode="gray">
          <a:xfrm>
            <a:off x="6145466" y="4126705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87"/>
          <p:cNvSpPr>
            <a:spLocks noChangeArrowheads="1"/>
          </p:cNvSpPr>
          <p:nvPr/>
        </p:nvSpPr>
        <p:spPr bwMode="gray">
          <a:xfrm>
            <a:off x="5667375" y="1964697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0"/>
          <p:cNvSpPr>
            <a:spLocks noChangeArrowheads="1"/>
          </p:cNvSpPr>
          <p:nvPr/>
        </p:nvSpPr>
        <p:spPr bwMode="gray">
          <a:xfrm>
            <a:off x="3000603" y="2079336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gray">
          <a:xfrm>
            <a:off x="2540326" y="4066756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4" name="Group 95"/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25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9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31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2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3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4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54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(3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7304</TotalTime>
  <Words>2606</Words>
  <Application>Microsoft Office PowerPoint</Application>
  <PresentationFormat>Экран (4:3)</PresentationFormat>
  <Paragraphs>424</Paragraphs>
  <Slides>30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 Unicode MS</vt:lpstr>
      <vt:lpstr>Arial</vt:lpstr>
      <vt:lpstr>Calibri</vt:lpstr>
      <vt:lpstr>Times New Roman</vt:lpstr>
      <vt:lpstr>Verdana</vt:lpstr>
      <vt:lpstr>Wingdings</vt:lpstr>
      <vt:lpstr>Wingdings 2</vt:lpstr>
      <vt:lpstr>Презентация1(3)</vt:lpstr>
      <vt:lpstr>Презентация PowerPoint</vt:lpstr>
      <vt:lpstr>Презентация PowerPoint</vt:lpstr>
      <vt:lpstr>Что такое бюджет?</vt:lpstr>
      <vt:lpstr>Презентация PowerPoint</vt:lpstr>
      <vt:lpstr>Презентация PowerPoint</vt:lpstr>
      <vt:lpstr>На чем основывается  бюджет района?</vt:lpstr>
      <vt:lpstr>Какие этапы проходит бюджет?</vt:lpstr>
      <vt:lpstr>Участники бюджетного процесса</vt:lpstr>
      <vt:lpstr>Основные приоритеты бюджетной и налоговой политики муниципального района «Балейский район»</vt:lpstr>
      <vt:lpstr>Презентация PowerPoint</vt:lpstr>
      <vt:lpstr>Презентация PowerPoint</vt:lpstr>
      <vt:lpstr>Презентация PowerPoint</vt:lpstr>
      <vt:lpstr>Структура доходов бюджета муниципального района «Балейский район"в 2021 году</vt:lpstr>
      <vt:lpstr>Структура доходов бюджета муниципального района «Балейский район"в 2022 году</vt:lpstr>
      <vt:lpstr>Структура налоговых доходов бюджета муниципального района «Балейский район"в 2022 году</vt:lpstr>
      <vt:lpstr>Структура неналоговых доходов бюджета муниципального района «Балейский район"в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муниципального района «Балейский район»</vt:lpstr>
      <vt:lpstr>РАСХОДЫ</vt:lpstr>
      <vt:lpstr>Структура расходов бюджета в 2020 году  843 780  тыс. руб. в т.ч.</vt:lpstr>
      <vt:lpstr>Структура ожидаемых расходов бюджета  в 2021 году – 879174  тыс. руб. в т.ч.</vt:lpstr>
      <vt:lpstr>Структура расходов бюджета в 2022 году  752755 тыс. руб. в т.ч.</vt:lpstr>
      <vt:lpstr>Расходы бюджета муниципального района «Балейский район» по муниципальным программам на 2022 год</vt:lpstr>
      <vt:lpstr>Расходы бюджета муниципального района «Балейский район» по муниципальным программам на 2022 год</vt:lpstr>
      <vt:lpstr>Муниципальный долг бюджета муниципального района «Балейский район»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Наталья Николаевна</cp:lastModifiedBy>
  <cp:revision>1101</cp:revision>
  <cp:lastPrinted>2021-11-24T23:46:33Z</cp:lastPrinted>
  <dcterms:created xsi:type="dcterms:W3CDTF">2014-11-13T03:58:22Z</dcterms:created>
  <dcterms:modified xsi:type="dcterms:W3CDTF">2021-11-25T07:20:24Z</dcterms:modified>
</cp:coreProperties>
</file>